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8"/>
  </p:notesMasterIdLst>
  <p:sldIdLst>
    <p:sldId id="352" r:id="rId2"/>
    <p:sldId id="848" r:id="rId3"/>
    <p:sldId id="410" r:id="rId4"/>
    <p:sldId id="840" r:id="rId5"/>
    <p:sldId id="457" r:id="rId6"/>
    <p:sldId id="459" r:id="rId7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66FFFF"/>
    <a:srgbClr val="CCFF66"/>
    <a:srgbClr val="3333CC"/>
    <a:srgbClr val="FFFF66"/>
    <a:srgbClr val="009900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35"/>
  </p:normalViewPr>
  <p:slideViewPr>
    <p:cSldViewPr snapToGrid="0">
      <p:cViewPr varScale="1">
        <p:scale>
          <a:sx n="115" d="100"/>
          <a:sy n="115" d="100"/>
        </p:scale>
        <p:origin x="158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8F4BEC3-7A82-EC14-2DD6-A7EF340431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E1A76AD1-A713-27DA-329E-53B7DBE16B0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777EF3A9-2602-E787-181E-2BE231F72F2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DCEEC43D-BA2D-B960-814E-B359D1B23D6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C91EF39E-DD65-2F16-4E09-821862D774F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25578686-2F2F-D8C3-507B-E9E1C0B558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06D3B1D-EFAA-4DC4-B22A-4876BF458BE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6D3B1D-EFAA-4DC4-B22A-4876BF458BE6}" type="slidenum">
              <a:rPr lang="en-AU" altLang="en-US" smtClean="0"/>
              <a:pPr>
                <a:defRPr/>
              </a:pPr>
              <a:t>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67962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3946381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2F9263-9ED9-0BBB-8166-40E9702B20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2919D384-DABF-7C6F-73C6-96167AB65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03586165-6C0A-034A-8538-D4965A7D5B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CE296-9CC4-441C-8B3C-07AB34A4A85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60366431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FF35F2-8AEA-68B9-6FAC-403F7F181D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25B99CE-8099-EFFC-0AD3-F2584FF99F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312753C2-2AF1-084C-AC24-37F6CEEA60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2901B-5057-410A-968E-AA55EC5E2F8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31795567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A2060570-B46B-C6BB-27C1-7128A7DC467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r>
              <a:rPr lang="en-US" alt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4246946983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71CAFA-0FB8-E7CA-CBE6-A43BE94EF0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5523963-B8C7-E360-7576-927B56C2F6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DB58E58F-EDA1-E3C4-DC5A-39E02E26DB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8823B-0338-46C0-A2E2-750F8446F35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854232070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51A76A-CF07-61EF-496E-7658F57142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854705C1-C6D2-72D7-5399-359685336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FB61E4B7-57F2-F4A2-C2CC-1DC42EE774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E9A30-A27E-46E7-8641-8CEAA92ACB0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5229915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81FF59-7C30-72ED-F641-AA02D8DD4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6BAA1E5C-ED81-038D-12E5-3A9D72C413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52E79FC2-200E-A5AB-48CD-1427673814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1AF24-5567-4B76-B189-46A0B563D47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60839583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7A70649-D820-0ECB-6059-1073BD8678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2FB2A07A-0C16-CA4A-4140-734C2A698F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0CDBF5E2-EF14-363E-504F-D3096EA257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8EE5F-AAF9-4A15-B919-8F915FEF24D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36160717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F437EE9-AFCF-40C6-B74C-BE1D3871D4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BCF844B8-7492-2C54-A1AF-3189EDCC30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0E376ECE-2D53-97E3-AF33-66BFD02E93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69084-B2BA-470C-89FC-C43A0A0C194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75961168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A946658-FBCA-4D47-DF78-689B628B46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B4EB857A-1FEB-41B4-D163-CB39CE2F0C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17AB2B18-0F5E-BE4E-21DE-F73E882F08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EA4DA-818A-47A8-BC90-5ED1AAA2746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944385252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3B8752-D978-EB48-B51C-213AA5EBF4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8C6618A1-905F-B6EE-9F72-45AA536038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92BBBF36-EDD3-71C0-8E91-1C2E5D7393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9C268-7498-4762-A5AA-C6B20F21AA8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93427556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3079AE-74E9-4496-1CA7-3BF7D3C34F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30EC0CCE-2663-3E78-4DF4-C12B5AE8E6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510B0EFF-64BF-67BF-C4C2-332515D8C9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950EF-D720-4ABA-8E0D-38144BD1AC3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96794642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95054731-A5D4-16B2-76B5-7ED04259CA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B4CCAC7A-F75B-8353-D69B-37AD3186CA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36A0A9FF-6F0E-E405-9912-CB937798F9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3DEA2D9-8440-5E63-501C-CAEA252FF1D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32D03357-A9E8-33FD-A1A5-BF0D32B3F7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85F8FBDE-99A9-41A7-3B12-AF8C33DEC77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D7A00930-8E14-4598-A3CF-F9623B256AA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2" r:id="rId1"/>
    <p:sldLayoutId id="2147484112" r:id="rId2"/>
    <p:sldLayoutId id="2147484113" r:id="rId3"/>
    <p:sldLayoutId id="2147484114" r:id="rId4"/>
    <p:sldLayoutId id="2147484115" r:id="rId5"/>
    <p:sldLayoutId id="2147484116" r:id="rId6"/>
    <p:sldLayoutId id="2147484117" r:id="rId7"/>
    <p:sldLayoutId id="2147484118" r:id="rId8"/>
    <p:sldLayoutId id="2147484119" r:id="rId9"/>
    <p:sldLayoutId id="2147484120" r:id="rId10"/>
    <p:sldLayoutId id="2147484121" r:id="rId11"/>
    <p:sldLayoutId id="2147484123" r:id="rId12"/>
  </p:sldLayoutIdLst>
  <p:transition spd="slow">
    <p:wipe/>
  </p:transition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7A9006AD-D66D-83CB-442D-18D6A2B9BBE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57225"/>
            <a:ext cx="7607300" cy="3032125"/>
          </a:xfrm>
        </p:spPr>
        <p:txBody>
          <a:bodyPr/>
          <a:lstStyle/>
          <a:p>
            <a:r>
              <a:rPr lang="en-AU" altLang="en-US" sz="3300">
                <a:solidFill>
                  <a:schemeClr val="bg1"/>
                </a:solidFill>
                <a:ea typeface="ＭＳ Ｐゴシック" panose="020B0600070205080204" pitchFamily="34" charset="-128"/>
              </a:rPr>
              <a:t>MIET2565|2566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Introduction to Systems Engineering – Tutorial – Electrical bicycle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307D7A4-0D76-5F18-40D5-A401033D8A61}"/>
              </a:ext>
            </a:extLst>
          </p:cNvPr>
          <p:cNvSpPr/>
          <p:nvPr/>
        </p:nvSpPr>
        <p:spPr bwMode="auto">
          <a:xfrm>
            <a:off x="685800" y="6278137"/>
            <a:ext cx="1477537" cy="42374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3EAFB-72A3-B6AA-7909-1072157AB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5CFD2689-DB4C-98AD-84ED-A482E7510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229600" cy="1318694"/>
          </a:xfrm>
        </p:spPr>
        <p:txBody>
          <a:bodyPr/>
          <a:lstStyle/>
          <a:p>
            <a:r>
              <a:rPr lang="en-AU" altLang="en-US" sz="33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Insert your name, student number </a:t>
            </a:r>
            <a:r>
              <a:rPr lang="en-AU" altLang="en-US" sz="3300">
                <a:solidFill>
                  <a:srgbClr val="FF0000"/>
                </a:solidFill>
                <a:ea typeface="ＭＳ Ｐゴシック" panose="020B0600070205080204" pitchFamily="34" charset="-128"/>
              </a:rPr>
              <a:t>and program</a:t>
            </a:r>
            <a:endParaRPr lang="en-US" altLang="en-US" sz="33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D01A2D70-F0DE-747C-E08A-603CBDE74D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006082"/>
            <a:ext cx="8229600" cy="41597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Name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Student number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Program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BDB19AF-BFC9-94C1-69ED-CE261BC3D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26A7EF-97DC-BE0F-8B66-AC41B0FF7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F15FD-5147-4ABF-F7D3-F1AD0C97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C8051-CF3C-405B-A92E-5156C46B7D7B}" type="slidenum">
              <a:rPr lang="en-AU" altLang="en-US" smtClean="0"/>
              <a:pPr>
                <a:defRPr/>
              </a:pPr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2752009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>
            <a:extLst>
              <a:ext uri="{FF2B5EF4-FFF2-40B4-BE49-F238E27FC236}">
                <a16:creationId xmlns:a16="http://schemas.microsoft.com/office/drawing/2014/main" id="{36BD9F34-A8A7-7428-526C-159C1ED8AF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900" y="985838"/>
            <a:ext cx="6870700" cy="549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4">
            <a:extLst>
              <a:ext uri="{FF2B5EF4-FFF2-40B4-BE49-F238E27FC236}">
                <a16:creationId xmlns:a16="http://schemas.microsoft.com/office/drawing/2014/main" id="{EF0DA7C0-B71E-AFA8-794D-8B502A7769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>
                <a:ea typeface="ＭＳ Ｐゴシック" panose="020B0600070205080204" pitchFamily="34" charset="-128"/>
              </a:rPr>
              <a:t>Electric Bicycle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148" name="Rectangle 7">
            <a:extLst>
              <a:ext uri="{FF2B5EF4-FFF2-40B4-BE49-F238E27FC236}">
                <a16:creationId xmlns:a16="http://schemas.microsoft.com/office/drawing/2014/main" id="{AF3E10A2-DBFD-B276-1037-7422BD5643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90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50000"/>
              </a:spcBef>
              <a:buClr>
                <a:srgbClr val="887E6E"/>
              </a:buClr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887E6E"/>
              </a:buClr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marL="2057400" indent="-228600">
              <a:spcBef>
                <a:spcPct val="25000"/>
              </a:spcBef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887E6E"/>
              </a:buClr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eaLnBrk="1" fontAlgn="b" hangingPunct="1">
              <a:spcBef>
                <a:spcPct val="0"/>
              </a:spcBef>
              <a:buClrTx/>
              <a:buFontTx/>
              <a:buNone/>
            </a:pPr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11A108BB-09D9-E1F6-B2FA-068B96D81A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>
                <a:ea typeface="ＭＳ Ｐゴシック" panose="020B0600070205080204" pitchFamily="34" charset="-128"/>
              </a:rPr>
              <a:t>Principles of systems engineering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10343A1-0E95-B284-9D50-7C2542BDAE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975607"/>
              </p:ext>
            </p:extLst>
          </p:nvPr>
        </p:nvGraphicFramePr>
        <p:xfrm>
          <a:off x="381000" y="1028700"/>
          <a:ext cx="8513763" cy="5400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5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8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Systems are created for specified purposes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1600" b="0" dirty="0">
                          <a:solidFill>
                            <a:schemeClr val="tx1"/>
                          </a:solidFill>
                          <a:ea typeface="ＭＳ Ｐゴシック" panose="020B0600070205080204" pitchFamily="34" charset="-128"/>
                        </a:rPr>
                        <a:t>A form of sustainable transport to allow for quick travel in urban areas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/>
                        <a:t>Systems have users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1600" b="0" dirty="0">
                          <a:solidFill>
                            <a:schemeClr val="tx1"/>
                          </a:solidFill>
                          <a:ea typeface="ＭＳ Ｐゴシック" panose="020B0600070205080204" pitchFamily="34" charset="-128"/>
                        </a:rPr>
                        <a:t>1 person to ride-on travel</a:t>
                      </a:r>
                      <a:endParaRPr lang="en-A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/>
                        <a:t>Systems interact with the environment around it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ＭＳ Ｐゴシック" panose="020B0600070205080204" pitchFamily="34" charset="-128"/>
                        <a:cs typeface="+mn-cs"/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/>
                        <a:t>System boundary should be clearly defined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/>
                        <a:t>Systems are made by integrating components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600" b="0" dirty="0">
                        <a:solidFill>
                          <a:schemeClr val="tx1"/>
                        </a:solidFill>
                        <a:ea typeface="ＭＳ Ｐゴシック" panose="020B0600070205080204" pitchFamily="34" charset="-128"/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30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/>
                        <a:t>Systems are designed by the application of engineering science knowledge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600" b="0" dirty="0">
                        <a:solidFill>
                          <a:schemeClr val="tx1"/>
                        </a:solidFill>
                        <a:ea typeface="ＭＳ Ｐゴシック" panose="020B0600070205080204" pitchFamily="34" charset="-128"/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/>
                        <a:t>Systems engineering tasks are often not repeating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600" b="0" dirty="0">
                        <a:solidFill>
                          <a:schemeClr val="tx1"/>
                        </a:solidFill>
                        <a:ea typeface="ＭＳ Ｐゴシック" panose="020B0600070205080204" pitchFamily="34" charset="-128"/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30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/>
                        <a:t>Systems development and operations are multi-disciplinary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F8F825C-4281-06FC-0B19-AF4A50DBD7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>
                <a:ea typeface="ＭＳ Ｐゴシック" panose="020B0600070205080204" pitchFamily="34" charset="-128"/>
              </a:rPr>
              <a:t>Describe the steps that a user operates this electric bicycle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770F27BC-606A-6709-19E0-7047138B66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Release the stand.  Hands to hold the handles.</a:t>
            </a:r>
          </a:p>
          <a:p>
            <a:pPr marL="342900" indent="-342900">
              <a:buFontTx/>
              <a:buAutoNum type="arabicPeriod"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342900" indent="-342900">
              <a:buFontTx/>
              <a:buAutoNum type="arabicPeriod"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DD3FD7D9-4FB9-EF7B-8B2E-4AA7274FC1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Components used on electric bicycle</a:t>
            </a:r>
          </a:p>
        </p:txBody>
      </p:sp>
      <p:sp>
        <p:nvSpPr>
          <p:cNvPr id="9219" name="Rectangle 5">
            <a:extLst>
              <a:ext uri="{FF2B5EF4-FFF2-40B4-BE49-F238E27FC236}">
                <a16:creationId xmlns:a16="http://schemas.microsoft.com/office/drawing/2014/main" id="{30A34909-2E8D-0E4B-C55A-18CB2866AE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Tx/>
              <a:buAutoNum type="arabicPeriod"/>
            </a:pPr>
            <a:r>
              <a:rPr lang="en-AU" altLang="en-US" sz="2400">
                <a:ea typeface="ＭＳ Ｐゴシック" panose="020B0600070205080204" pitchFamily="34" charset="-128"/>
              </a:rPr>
              <a:t>Frame</a:t>
            </a:r>
          </a:p>
          <a:p>
            <a:pPr marL="457200" indent="-457200">
              <a:buFontTx/>
              <a:buAutoNum type="arabicPeriod"/>
            </a:pPr>
            <a:r>
              <a:rPr lang="en-AU" altLang="en-US" sz="2400">
                <a:ea typeface="ＭＳ Ｐゴシック" panose="020B0600070205080204" pitchFamily="34" charset="-128"/>
              </a:rPr>
              <a:t>?</a:t>
            </a:r>
          </a:p>
        </p:txBody>
      </p:sp>
      <p:pic>
        <p:nvPicPr>
          <p:cNvPr id="9220" name="Picture 1">
            <a:extLst>
              <a:ext uri="{FF2B5EF4-FFF2-40B4-BE49-F238E27FC236}">
                <a16:creationId xmlns:a16="http://schemas.microsoft.com/office/drawing/2014/main" id="{E95FAB1F-0264-4D0A-365B-584B816EFE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0" y="0"/>
            <a:ext cx="1625600" cy="1300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4451</TotalTime>
  <Words>139</Words>
  <Application>Microsoft Macintosh PowerPoint</Application>
  <PresentationFormat>On-screen Show (4:3)</PresentationFormat>
  <Paragraphs>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ＭＳ Ｐゴシック</vt:lpstr>
      <vt:lpstr>Arial</vt:lpstr>
      <vt:lpstr>Blank</vt:lpstr>
      <vt:lpstr>MIET2565|2566 Systems Engineering Principles  Introduction to Systems Engineering – Tutorial – Electrical bicycle</vt:lpstr>
      <vt:lpstr>Insert your name, student number and program</vt:lpstr>
      <vt:lpstr>Electric Bicycle</vt:lpstr>
      <vt:lpstr>Principles of systems engineering</vt:lpstr>
      <vt:lpstr>Describe the steps that a user operates this electric bicycle</vt:lpstr>
      <vt:lpstr>Components used on electric bicycle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Byron Mason</cp:lastModifiedBy>
  <cp:revision>264</cp:revision>
  <cp:lastPrinted>2015-07-27T06:55:47Z</cp:lastPrinted>
  <dcterms:created xsi:type="dcterms:W3CDTF">2010-05-29T11:35:21Z</dcterms:created>
  <dcterms:modified xsi:type="dcterms:W3CDTF">2025-10-30T05:12:34Z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52b3a1-dbcb-41fb-a452-370cf542753f_Enabled">
    <vt:lpwstr>true</vt:lpwstr>
  </property>
  <property fmtid="{D5CDD505-2E9C-101B-9397-08002B2CF9AE}" pid="3" name="MSIP_Label_1b52b3a1-dbcb-41fb-a452-370cf542753f_SetDate">
    <vt:lpwstr>2022-02-03T00:24:17Z</vt:lpwstr>
  </property>
  <property fmtid="{D5CDD505-2E9C-101B-9397-08002B2CF9AE}" pid="4" name="MSIP_Label_1b52b3a1-dbcb-41fb-a452-370cf542753f_Method">
    <vt:lpwstr>Privileged</vt:lpwstr>
  </property>
  <property fmtid="{D5CDD505-2E9C-101B-9397-08002B2CF9AE}" pid="5" name="MSIP_Label_1b52b3a1-dbcb-41fb-a452-370cf542753f_Name">
    <vt:lpwstr>Public</vt:lpwstr>
  </property>
  <property fmtid="{D5CDD505-2E9C-101B-9397-08002B2CF9AE}" pid="6" name="MSIP_Label_1b52b3a1-dbcb-41fb-a452-370cf542753f_SiteId">
    <vt:lpwstr>d1323671-cdbe-4417-b4d4-bdb24b51316b</vt:lpwstr>
  </property>
  <property fmtid="{D5CDD505-2E9C-101B-9397-08002B2CF9AE}" pid="7" name="MSIP_Label_1b52b3a1-dbcb-41fb-a452-370cf542753f_ActionId">
    <vt:lpwstr>df43bd18-5ace-43bc-b5ff-00007e7c811e</vt:lpwstr>
  </property>
  <property fmtid="{D5CDD505-2E9C-101B-9397-08002B2CF9AE}" pid="8" name="MSIP_Label_1b52b3a1-dbcb-41fb-a452-370cf542753f_ContentBits">
    <vt:lpwstr>0</vt:lpwstr>
  </property>
</Properties>
</file>