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sldIdLst>
    <p:sldId id="352" r:id="rId2"/>
    <p:sldId id="852" r:id="rId3"/>
    <p:sldId id="593" r:id="rId4"/>
    <p:sldId id="508" r:id="rId5"/>
    <p:sldId id="595" r:id="rId6"/>
    <p:sldId id="592" r:id="rId7"/>
    <p:sldId id="604" r:id="rId8"/>
    <p:sldId id="605" r:id="rId9"/>
    <p:sldId id="875" r:id="rId10"/>
    <p:sldId id="876" r:id="rId11"/>
    <p:sldId id="877" r:id="rId12"/>
    <p:sldId id="878" r:id="rId13"/>
    <p:sldId id="879" r:id="rId14"/>
  </p:sldIdLst>
  <p:sldSz cx="9144000" cy="6858000" type="screen4x3"/>
  <p:notesSz cx="7099300" cy="10234613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  <a:srgbClr val="66FFFF"/>
    <a:srgbClr val="CCFF66"/>
    <a:srgbClr val="3333CC"/>
    <a:srgbClr val="FFFF66"/>
    <a:srgbClr val="009900"/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6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2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9308D8E-A5B1-E52E-9A73-1EAC92271C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7E94FA0-F494-078D-4EE7-EACACB68A9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F5CFA2D-0893-FB1F-4F6C-54228C07E4F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C085CB79-FEA6-2CA4-B89B-874FD626570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582F25A5-81C1-C69D-7E8E-B17579A3DF4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fontAlgn="base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BF9BF91F-F60D-3EBF-F9B6-86A67EE62D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006B92-1848-40E0-BFF5-186ACB96F25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2625" y="1557338"/>
            <a:ext cx="6553200" cy="1295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2625" y="3357563"/>
            <a:ext cx="5859463" cy="503237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33027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94BAF3-ECD9-4799-C821-E4D3F1871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RMIT University©yyyy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0DAE9F0-71D5-3B49-E19F-5A3A89F28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Aerospace, Mechanical and Manufacturing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8C916DE0-A065-F7E3-317A-06FD5E538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179E6-9796-4242-9064-BA1A9289B06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262131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2057400" cy="5891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19800" cy="5891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13A48D-416A-970E-140B-91BABAC127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RMIT University©yyyy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FDC341A-F521-03D5-3DEC-632FF3325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Aerospace, Mechanical and Manufacturing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F8250CFF-4457-A8A9-8914-3D716DD0A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00278-83E4-488F-BF45-3233AD142F4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5740860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hpContentSlideFooter">
            <a:extLst>
              <a:ext uri="{FF2B5EF4-FFF2-40B4-BE49-F238E27FC236}">
                <a16:creationId xmlns:a16="http://schemas.microsoft.com/office/drawing/2014/main" id="{A109D0B9-BF2B-08D8-B409-00AA9E5FCB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© ABB Group </a:t>
            </a:r>
          </a:p>
          <a:p>
            <a:pPr>
              <a:defRPr/>
            </a:pPr>
            <a:fld id="{112FE168-DB0E-4754-A9C8-ABC2D2DE34D0}" type="datetime4">
              <a:rPr lang="en-US" altLang="en-US"/>
              <a:pPr>
                <a:defRPr/>
              </a:pPr>
              <a:t>July 20, 2025</a:t>
            </a:fld>
            <a:r>
              <a:rPr lang="en-US" altLang="en-US"/>
              <a:t> | Slide </a:t>
            </a:r>
            <a:fld id="{3D35B7E6-383C-42C1-9A44-DD7D69FE8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7857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514018-1B65-9592-7AE9-CB5C0B7B4C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RMIT University©yyyy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32C75E54-A1F6-E522-313C-47EC63F5A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Aerospace, Mechanical and Manufacturing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248FE3A6-A35D-15D6-8620-B55C70653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B03A-5ACE-4E97-897C-1141C194C8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7983585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790B00-D58D-4E63-009F-D0EE55E7D1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RMIT University©yyyy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17FB830-55C8-D769-4B0F-073CBE506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Aerospace, Mechanical and Manufacturing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8C612DD2-1B6B-2BFA-443E-5EC576BA9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1C0AF-1EF1-4985-92F6-32482D26225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48502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00163"/>
            <a:ext cx="40386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00163"/>
            <a:ext cx="40386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548DD4-915F-36F6-464F-71073E1B0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RMIT University©yyyy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E0E5CD9-E9A1-BD7C-6DFC-3126AACC0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Aerospace, Mechanical and Manufacturing Engineering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480B0FBE-D635-6B3E-BCDF-780E91A87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4E14B-3205-4A80-9819-EB1940D8F44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7381594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3D7950-1FA3-F4EE-A4B1-2DA4753B9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RMIT University©yyyy</a:t>
            </a: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B986ABEB-B12C-AE1D-B77F-9A7043E122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Aerospace, Mechanical and Manufacturing Engineering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AB6E6488-C7E0-540B-65F7-AF819208E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9E0AE-F610-4B2A-B414-02DE1CE263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0209788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17E30B-2341-F33F-17C1-471FD27AE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RMIT University©yyyy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818BBE3-57FB-DE42-CEB7-E774C8AF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Aerospace, Mechanical and Manufacturing Engineering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D79F5F23-5DE4-88F7-31AE-1B7621057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4154-F83A-4A3B-96DD-2DDC198E1D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4416312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13758A-6711-D303-FF66-24E442713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RMIT University©yyyy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F43140B-481A-9F13-4CEC-4E90618AD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Aerospace, Mechanical and Manufacturing Engineering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30D0ECCF-50DB-D81B-647B-E5A83C5C3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0C432-25B8-4043-A7D7-BAA371349A9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5315152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D4E63-8CC2-DC12-E6DD-268B76DFD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RMIT University©yyyy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514722B6-4E52-E8F4-12E1-35E1F9DB8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Aerospace, Mechanical and Manufacturing Engineering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5099059D-F063-B5F0-DD9B-61476843E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67617-D113-46D7-B02D-F6D284ED186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894941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7209DD-14B4-38D1-34FD-91216837A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RMIT University©yyyy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88E94ACE-6A4B-21D2-CDB4-A582D52CB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Aerospace, Mechanical and Manufacturing Engineering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BF673FB3-E7F6-E61C-6FCA-7A6479DAF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3AA75-6E21-4714-9A32-DD1C77BD0B4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965448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core footer">
            <a:extLst>
              <a:ext uri="{FF2B5EF4-FFF2-40B4-BE49-F238E27FC236}">
                <a16:creationId xmlns:a16="http://schemas.microsoft.com/office/drawing/2014/main" id="{4760BE8D-D2F7-0303-B272-11CBC019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41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7C1BD187-130C-EE91-C17E-886C5F993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Header 1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4FE4C8CA-03A7-241D-514C-5BD899FEC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00163"/>
            <a:ext cx="82296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AA9AF0A-D4BB-F5DD-049A-4F11913B66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4500" y="656590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AU"/>
              <a:t>RMIT University©yyyy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6CF83A93-490B-1E7F-F7F5-6EAB1A4398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1438" y="6575425"/>
            <a:ext cx="3832225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base" hangingPunct="1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AU"/>
              <a:t>School of Aerospace, Mechanical and Manufacturing Engineering</a:t>
            </a:r>
          </a:p>
        </p:txBody>
      </p:sp>
      <p:sp>
        <p:nvSpPr>
          <p:cNvPr id="3092" name="Rectangle 20">
            <a:extLst>
              <a:ext uri="{FF2B5EF4-FFF2-40B4-BE49-F238E27FC236}">
                <a16:creationId xmlns:a16="http://schemas.microsoft.com/office/drawing/2014/main" id="{183B834A-8574-CA75-645B-CC84A993D8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23038" y="6578600"/>
            <a:ext cx="21336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02C16424-26AE-4D47-B63D-2C5F74BC0F5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3" r:id="rId12"/>
  </p:sldLayoutIdLst>
  <p:transition spd="slow">
    <p:wip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50000"/>
        </a:spcBef>
        <a:spcAft>
          <a:spcPct val="0"/>
        </a:spcAft>
        <a:buClr>
          <a:srgbClr val="887E6E"/>
        </a:buClr>
        <a:buChar char="•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85775" indent="-161925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795338" indent="-161925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090613" indent="-166688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390650" indent="-171450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8478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3050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622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2194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B871FB5C-AB18-749D-69E0-B6FAD003B28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657225"/>
            <a:ext cx="7607300" cy="3032125"/>
          </a:xfrm>
        </p:spPr>
        <p:txBody>
          <a:bodyPr/>
          <a:lstStyle/>
          <a:p>
            <a: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MIET2385</a:t>
            </a: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Systems Engineering Principles</a:t>
            </a: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Systems Engineering V Lifecycle – Verification Test Plan – Tutorial – Electrical bicycle</a:t>
            </a:r>
            <a:endParaRPr lang="en-US" altLang="en-US" sz="33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DE3B8-B2BF-51B8-C8FE-F6D8C5221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2F0479B-DF5C-633F-E84E-1C7BFC96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>
                <a:solidFill>
                  <a:srgbClr val="FF0000"/>
                </a:solidFill>
              </a:rPr>
              <a:t>Function 4.2  Gear 1</a:t>
            </a:r>
            <a:endParaRPr lang="en-AU" sz="28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5CDB95-9F0C-55B9-8AD7-B027D043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9222" name="Slide Number Placeholder 2">
            <a:extLst>
              <a:ext uri="{FF2B5EF4-FFF2-40B4-BE49-F238E27FC236}">
                <a16:creationId xmlns:a16="http://schemas.microsoft.com/office/drawing/2014/main" id="{6AADFF33-31AC-0C9C-DB63-6B318699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3F5695B-FB60-4EC3-8131-4BCA11E3DFA9}" type="slidenum">
              <a:rPr lang="en-AU" sz="1100" smtClean="0"/>
              <a:pPr eaLnBrk="1" hangingPunct="1"/>
              <a:t>10</a:t>
            </a:fld>
            <a:endParaRPr lang="en-AU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7ADD8-2268-4F85-7C68-9174D6041C9A}"/>
              </a:ext>
            </a:extLst>
          </p:cNvPr>
          <p:cNvSpPr txBox="1"/>
          <p:nvPr/>
        </p:nvSpPr>
        <p:spPr>
          <a:xfrm>
            <a:off x="2982400" y="4342694"/>
            <a:ext cx="1545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tx1"/>
                </a:solidFill>
              </a:rPr>
              <a:t>4.2 Gear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5D23A4-96AC-7A08-1E4D-38E5A66B6CB4}"/>
              </a:ext>
            </a:extLst>
          </p:cNvPr>
          <p:cNvSpPr/>
          <p:nvPr/>
        </p:nvSpPr>
        <p:spPr bwMode="auto">
          <a:xfrm>
            <a:off x="2748610" y="4213896"/>
            <a:ext cx="2017986" cy="1334814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A61C65-87F2-485B-5512-393464B61764}"/>
              </a:ext>
            </a:extLst>
          </p:cNvPr>
          <p:cNvCxnSpPr/>
          <p:nvPr/>
        </p:nvCxnSpPr>
        <p:spPr bwMode="auto">
          <a:xfrm>
            <a:off x="1592472" y="4861323"/>
            <a:ext cx="115613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E57F9C-FC4A-EA0A-82B7-1EB67CA8C66B}"/>
              </a:ext>
            </a:extLst>
          </p:cNvPr>
          <p:cNvCxnSpPr/>
          <p:nvPr/>
        </p:nvCxnSpPr>
        <p:spPr bwMode="auto">
          <a:xfrm>
            <a:off x="4761340" y="4885696"/>
            <a:ext cx="115613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96EA8F0-B395-E740-1482-2490D3C52681}"/>
              </a:ext>
            </a:extLst>
          </p:cNvPr>
          <p:cNvSpPr txBox="1"/>
          <p:nvPr/>
        </p:nvSpPr>
        <p:spPr>
          <a:xfrm>
            <a:off x="5602627" y="4881303"/>
            <a:ext cx="24778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solidFill>
                  <a:schemeClr val="tx1"/>
                </a:solidFill>
                <a:latin typeface="+mn-lt"/>
                <a:cs typeface="+mn-cs"/>
              </a:rPr>
              <a:t>Weight of cable, friction (pulley)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B67A36-225C-62B8-560E-F1EBF9C2A4AE}"/>
              </a:ext>
            </a:extLst>
          </p:cNvPr>
          <p:cNvSpPr txBox="1"/>
          <p:nvPr/>
        </p:nvSpPr>
        <p:spPr>
          <a:xfrm>
            <a:off x="479796" y="3562698"/>
            <a:ext cx="159779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solidFill>
                  <a:schemeClr val="tx1"/>
                </a:solidFill>
                <a:latin typeface="+mn-lt"/>
                <a:cs typeface="+mn-cs"/>
              </a:rPr>
              <a:t>Torque on Gear 1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53F7FC9-59FF-8DE4-9851-B1B4DBEC2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165049"/>
              </p:ext>
            </p:extLst>
          </p:nvPr>
        </p:nvGraphicFramePr>
        <p:xfrm>
          <a:off x="5807083" y="4156206"/>
          <a:ext cx="16398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228600" progId="Equation.DSMT4">
                  <p:embed/>
                </p:oleObj>
              </mc:Choice>
              <mc:Fallback>
                <p:oleObj name="Equation" r:id="rId2" imgW="58392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3E6C24E-EFCE-01B4-6332-4046E0F3E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07083" y="4156206"/>
                        <a:ext cx="1639888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08CC266-DDC1-C142-D4B6-5A98964F5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045624"/>
              </p:ext>
            </p:extLst>
          </p:nvPr>
        </p:nvGraphicFramePr>
        <p:xfrm>
          <a:off x="1916955" y="3927735"/>
          <a:ext cx="507172" cy="82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28600" progId="Equation.DSMT4">
                  <p:embed/>
                </p:oleObj>
              </mc:Choice>
              <mc:Fallback>
                <p:oleObj name="Equation" r:id="rId4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6955" y="3927735"/>
                        <a:ext cx="507172" cy="829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583B36A-8BC6-8005-57C9-E876CAFB6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433" y="-410001"/>
            <a:ext cx="4373217" cy="43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8695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C7182-C812-CB8D-0392-21D2CCBD9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4D039FC-744E-D72D-9A2B-FBBC2C49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>
                <a:solidFill>
                  <a:srgbClr val="FF0000"/>
                </a:solidFill>
              </a:rPr>
              <a:t>Function 4.3  Chain</a:t>
            </a:r>
            <a:endParaRPr lang="en-AU" sz="28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5E49DC-E4BF-5FD8-5DE2-2C448066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9222" name="Slide Number Placeholder 2">
            <a:extLst>
              <a:ext uri="{FF2B5EF4-FFF2-40B4-BE49-F238E27FC236}">
                <a16:creationId xmlns:a16="http://schemas.microsoft.com/office/drawing/2014/main" id="{3EFBFED0-83A7-EAB3-CA3C-B526FA22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3F5695B-FB60-4EC3-8131-4BCA11E3DFA9}" type="slidenum">
              <a:rPr lang="en-AU" sz="1100" smtClean="0"/>
              <a:pPr eaLnBrk="1" hangingPunct="1"/>
              <a:t>11</a:t>
            </a:fld>
            <a:endParaRPr lang="en-AU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8BE47-D2AA-85D2-3742-81C05250AFEF}"/>
              </a:ext>
            </a:extLst>
          </p:cNvPr>
          <p:cNvSpPr txBox="1"/>
          <p:nvPr/>
        </p:nvSpPr>
        <p:spPr>
          <a:xfrm>
            <a:off x="3541742" y="4615407"/>
            <a:ext cx="1545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tx1"/>
                </a:solidFill>
              </a:rPr>
              <a:t>4.3 Chain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9F47C0-81CE-7FE6-BC54-5E51A98B3974}"/>
              </a:ext>
            </a:extLst>
          </p:cNvPr>
          <p:cNvSpPr/>
          <p:nvPr/>
        </p:nvSpPr>
        <p:spPr bwMode="auto">
          <a:xfrm>
            <a:off x="3307952" y="4486609"/>
            <a:ext cx="2017986" cy="1334814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7C9219-FD94-5714-CB1C-859100667B2F}"/>
              </a:ext>
            </a:extLst>
          </p:cNvPr>
          <p:cNvCxnSpPr/>
          <p:nvPr/>
        </p:nvCxnSpPr>
        <p:spPr bwMode="auto">
          <a:xfrm>
            <a:off x="2151814" y="5134036"/>
            <a:ext cx="115613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6165A8-053D-567A-4A9D-5F2BF890B21C}"/>
              </a:ext>
            </a:extLst>
          </p:cNvPr>
          <p:cNvCxnSpPr/>
          <p:nvPr/>
        </p:nvCxnSpPr>
        <p:spPr bwMode="auto">
          <a:xfrm>
            <a:off x="5320682" y="5158409"/>
            <a:ext cx="115613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9FADD41-93EB-81D2-1AE4-3DB8912C97DE}"/>
              </a:ext>
            </a:extLst>
          </p:cNvPr>
          <p:cNvSpPr txBox="1"/>
          <p:nvPr/>
        </p:nvSpPr>
        <p:spPr>
          <a:xfrm>
            <a:off x="6161969" y="5154016"/>
            <a:ext cx="20179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solidFill>
                  <a:schemeClr val="tx1"/>
                </a:solidFill>
                <a:latin typeface="+mn-lt"/>
                <a:cs typeface="+mn-cs"/>
              </a:rPr>
              <a:t>Torque from Chain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26527-1412-3CB7-8F66-907DC8C4A3F8}"/>
              </a:ext>
            </a:extLst>
          </p:cNvPr>
          <p:cNvSpPr txBox="1"/>
          <p:nvPr/>
        </p:nvSpPr>
        <p:spPr>
          <a:xfrm>
            <a:off x="929790" y="3701713"/>
            <a:ext cx="199341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solidFill>
                  <a:schemeClr val="tx1"/>
                </a:solidFill>
                <a:latin typeface="+mn-lt"/>
                <a:cs typeface="+mn-cs"/>
              </a:rPr>
              <a:t>Torque from Gear 1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5CFDD63-5CA3-3733-5144-DCDEA90809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261224"/>
              </p:ext>
            </p:extLst>
          </p:nvPr>
        </p:nvGraphicFramePr>
        <p:xfrm>
          <a:off x="6895616" y="4491659"/>
          <a:ext cx="16764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228600" progId="Equation.DSMT4">
                  <p:embed/>
                </p:oleObj>
              </mc:Choice>
              <mc:Fallback>
                <p:oleObj name="Equation" r:id="rId2" imgW="5968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3E6C24E-EFCE-01B4-6332-4046E0F3E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95616" y="4491659"/>
                        <a:ext cx="1676400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93FF2F4-CBBB-D73B-348A-7A32C485AA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761311"/>
              </p:ext>
            </p:extLst>
          </p:nvPr>
        </p:nvGraphicFramePr>
        <p:xfrm>
          <a:off x="2265155" y="4230540"/>
          <a:ext cx="552450" cy="76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5155" y="4230540"/>
                        <a:ext cx="552450" cy="764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BACAA28-8149-2103-B78C-52EFBB286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717" y="63500"/>
            <a:ext cx="3943892" cy="39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214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3E61B-03D7-9A41-0096-167D36498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62832EC-17DC-CFE8-C14A-F0213FCF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>
                <a:solidFill>
                  <a:srgbClr val="FF0000"/>
                </a:solidFill>
              </a:rPr>
              <a:t>Function 4.4  Clutch</a:t>
            </a:r>
            <a:endParaRPr lang="en-AU" sz="28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A8E23D-35EA-F907-26AE-3D00D1AC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9222" name="Slide Number Placeholder 2">
            <a:extLst>
              <a:ext uri="{FF2B5EF4-FFF2-40B4-BE49-F238E27FC236}">
                <a16:creationId xmlns:a16="http://schemas.microsoft.com/office/drawing/2014/main" id="{AA19B4D8-7CE9-BD21-4DA7-780461A7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3F5695B-FB60-4EC3-8131-4BCA11E3DFA9}" type="slidenum">
              <a:rPr lang="en-AU" sz="1100" smtClean="0"/>
              <a:pPr eaLnBrk="1" hangingPunct="1"/>
              <a:t>12</a:t>
            </a:fld>
            <a:endParaRPr lang="en-AU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4B0C94-C9F1-53DF-AEBE-8E9AD889F30F}"/>
              </a:ext>
            </a:extLst>
          </p:cNvPr>
          <p:cNvSpPr txBox="1"/>
          <p:nvPr/>
        </p:nvSpPr>
        <p:spPr>
          <a:xfrm>
            <a:off x="3188352" y="2682798"/>
            <a:ext cx="1545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tx1"/>
                </a:solidFill>
              </a:rPr>
              <a:t>4.4 Clutch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D0D11D-8CC0-7A3C-AF03-14E0C419893E}"/>
              </a:ext>
            </a:extLst>
          </p:cNvPr>
          <p:cNvSpPr/>
          <p:nvPr/>
        </p:nvSpPr>
        <p:spPr bwMode="auto">
          <a:xfrm>
            <a:off x="2954562" y="2554000"/>
            <a:ext cx="2017986" cy="1334814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C61818-0D68-0E47-D9BA-5CCE38C7019C}"/>
              </a:ext>
            </a:extLst>
          </p:cNvPr>
          <p:cNvCxnSpPr/>
          <p:nvPr/>
        </p:nvCxnSpPr>
        <p:spPr bwMode="auto">
          <a:xfrm>
            <a:off x="1798424" y="3201427"/>
            <a:ext cx="115613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0FFD24-EBC9-C5FF-D80C-C61B88C49483}"/>
              </a:ext>
            </a:extLst>
          </p:cNvPr>
          <p:cNvCxnSpPr/>
          <p:nvPr/>
        </p:nvCxnSpPr>
        <p:spPr bwMode="auto">
          <a:xfrm>
            <a:off x="4967292" y="3225800"/>
            <a:ext cx="115613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959635-ED92-0BF0-322D-DACC9702FD1F}"/>
              </a:ext>
            </a:extLst>
          </p:cNvPr>
          <p:cNvSpPr txBox="1"/>
          <p:nvPr/>
        </p:nvSpPr>
        <p:spPr>
          <a:xfrm>
            <a:off x="2180222" y="235963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15A52-D65D-5935-900E-5563968AB4D3}"/>
              </a:ext>
            </a:extLst>
          </p:cNvPr>
          <p:cNvSpPr txBox="1"/>
          <p:nvPr/>
        </p:nvSpPr>
        <p:spPr>
          <a:xfrm>
            <a:off x="5402179" y="3429000"/>
            <a:ext cx="289092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solidFill>
                  <a:schemeClr val="tx1"/>
                </a:solidFill>
                <a:latin typeface="+mn-lt"/>
                <a:cs typeface="+mn-cs"/>
              </a:rPr>
              <a:t>Engaged clutch friction – max torque of the clutch – YES/NO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BF054-984F-64AA-4261-A945C42C0DC5}"/>
              </a:ext>
            </a:extLst>
          </p:cNvPr>
          <p:cNvSpPr txBox="1"/>
          <p:nvPr/>
        </p:nvSpPr>
        <p:spPr>
          <a:xfrm>
            <a:off x="1196226" y="1769104"/>
            <a:ext cx="137358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solidFill>
                  <a:schemeClr val="tx1"/>
                </a:solidFill>
                <a:latin typeface="+mn-lt"/>
                <a:cs typeface="+mn-cs"/>
              </a:rPr>
              <a:t>Engage lock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58D4C2C-FD6F-B1DE-945E-8E5D460E69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72094"/>
              </p:ext>
            </p:extLst>
          </p:nvPr>
        </p:nvGraphicFramePr>
        <p:xfrm>
          <a:off x="5498264" y="2409825"/>
          <a:ext cx="32115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53800" progId="Equation.DSMT4">
                  <p:embed/>
                </p:oleObj>
              </mc:Choice>
              <mc:Fallback>
                <p:oleObj name="Equation" r:id="rId2" imgW="114300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3E6C24E-EFCE-01B4-6332-4046E0F3E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8264" y="2409825"/>
                        <a:ext cx="3211513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210412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C9A00-8337-9052-C937-856F19EB2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C2E9D78-326A-A93B-2F92-17D3716C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>
                <a:solidFill>
                  <a:srgbClr val="FF0000"/>
                </a:solidFill>
              </a:rPr>
              <a:t>Function 4.5  Gear 2</a:t>
            </a:r>
            <a:endParaRPr lang="en-AU" sz="28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D259ED-5B9D-4BFB-F324-9BBABB00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9222" name="Slide Number Placeholder 2">
            <a:extLst>
              <a:ext uri="{FF2B5EF4-FFF2-40B4-BE49-F238E27FC236}">
                <a16:creationId xmlns:a16="http://schemas.microsoft.com/office/drawing/2014/main" id="{5B26842D-F1C8-92FB-D43F-4CDEC3D1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3F5695B-FB60-4EC3-8131-4BCA11E3DFA9}" type="slidenum">
              <a:rPr lang="en-AU" sz="1100" smtClean="0"/>
              <a:pPr eaLnBrk="1" hangingPunct="1"/>
              <a:t>13</a:t>
            </a:fld>
            <a:endParaRPr lang="en-AU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D45BE-CEA3-C8C0-105E-87732BD3A71A}"/>
              </a:ext>
            </a:extLst>
          </p:cNvPr>
          <p:cNvSpPr txBox="1"/>
          <p:nvPr/>
        </p:nvSpPr>
        <p:spPr>
          <a:xfrm>
            <a:off x="3362839" y="2885998"/>
            <a:ext cx="1545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tx1"/>
                </a:solidFill>
              </a:rPr>
              <a:t>4.5 Gear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F01EC8-3258-38D3-9B26-EECE4A8D6BF6}"/>
              </a:ext>
            </a:extLst>
          </p:cNvPr>
          <p:cNvSpPr/>
          <p:nvPr/>
        </p:nvSpPr>
        <p:spPr bwMode="auto">
          <a:xfrm>
            <a:off x="3129049" y="2757200"/>
            <a:ext cx="2017986" cy="1334814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B23E78-8C29-173F-4B06-F26B0119444C}"/>
              </a:ext>
            </a:extLst>
          </p:cNvPr>
          <p:cNvCxnSpPr/>
          <p:nvPr/>
        </p:nvCxnSpPr>
        <p:spPr bwMode="auto">
          <a:xfrm>
            <a:off x="1972911" y="3404627"/>
            <a:ext cx="115613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948A46-A39A-C936-9869-EEBDAAA4ECF1}"/>
              </a:ext>
            </a:extLst>
          </p:cNvPr>
          <p:cNvCxnSpPr/>
          <p:nvPr/>
        </p:nvCxnSpPr>
        <p:spPr bwMode="auto">
          <a:xfrm>
            <a:off x="5141779" y="3429000"/>
            <a:ext cx="115613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F1F5D68-0849-EF93-3CAA-92F679F1C2E1}"/>
              </a:ext>
            </a:extLst>
          </p:cNvPr>
          <p:cNvSpPr txBox="1"/>
          <p:nvPr/>
        </p:nvSpPr>
        <p:spPr>
          <a:xfrm>
            <a:off x="5983066" y="3424607"/>
            <a:ext cx="137358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>
                <a:solidFill>
                  <a:schemeClr val="tx1"/>
                </a:solidFill>
                <a:latin typeface="+mn-lt"/>
                <a:cs typeface="+mn-cs"/>
              </a:rPr>
              <a:t>Torque </a:t>
            </a:r>
            <a:r>
              <a:rPr lang="en-AU" sz="1800">
                <a:solidFill>
                  <a:schemeClr val="tx1"/>
                </a:solidFill>
                <a:latin typeface="+mn-lt"/>
                <a:cs typeface="+mn-cs"/>
              </a:rPr>
              <a:t>to bicycle wheel </a:t>
            </a:r>
            <a:r>
              <a:rPr lang="en-AU" sz="1800" dirty="0">
                <a:solidFill>
                  <a:schemeClr val="tx1"/>
                </a:solidFill>
                <a:latin typeface="+mn-lt"/>
                <a:cs typeface="+mn-cs"/>
              </a:rPr>
              <a:t>shaft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02CC9-287D-2DAE-A9ED-3477A81701C0}"/>
              </a:ext>
            </a:extLst>
          </p:cNvPr>
          <p:cNvSpPr txBox="1"/>
          <p:nvPr/>
        </p:nvSpPr>
        <p:spPr>
          <a:xfrm>
            <a:off x="1206777" y="1972304"/>
            <a:ext cx="153752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>
                <a:solidFill>
                  <a:schemeClr val="tx1"/>
                </a:solidFill>
                <a:latin typeface="+mn-lt"/>
                <a:cs typeface="+mn-cs"/>
              </a:rPr>
              <a:t>Torque from Chain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7B74D0D-39E8-44C0-4BAE-E5637D6A3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81752"/>
              </p:ext>
            </p:extLst>
          </p:nvPr>
        </p:nvGraphicFramePr>
        <p:xfrm>
          <a:off x="6788150" y="2762250"/>
          <a:ext cx="1533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228600" progId="Equation.DSMT4">
                  <p:embed/>
                </p:oleObj>
              </mc:Choice>
              <mc:Fallback>
                <p:oleObj name="Equation" r:id="rId2" imgW="54576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5CFDD63-5CA3-3733-5144-DCDEA9080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88150" y="2762250"/>
                        <a:ext cx="1533525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59332D5-E3EC-D594-EB6B-31ABBDC3F5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326962"/>
              </p:ext>
            </p:extLst>
          </p:nvPr>
        </p:nvGraphicFramePr>
        <p:xfrm>
          <a:off x="2106613" y="2501900"/>
          <a:ext cx="50958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93FF2F4-CBBB-D73B-348A-7A32C485A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6613" y="2501900"/>
                        <a:ext cx="509587" cy="7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30630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3EAFB-72A3-B6AA-7909-1072157AB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5CFD2689-DB4C-98AD-84ED-A482E751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1318694"/>
          </a:xfrm>
        </p:spPr>
        <p:txBody>
          <a:bodyPr/>
          <a:lstStyle/>
          <a:p>
            <a:r>
              <a:rPr lang="en-AU" altLang="en-US" sz="33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Insert your name, student number and program BEFORE submitting to CANVAS</a:t>
            </a:r>
            <a:endParaRPr lang="en-US" altLang="en-US" sz="33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D01A2D70-F0DE-747C-E08A-603CBDE74D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006082"/>
            <a:ext cx="8229600" cy="4159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Name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Student number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Program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B19AF-BFC9-94C1-69ED-CE261BC3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6A7EF-97DC-BE0F-8B66-AC41B0F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F15FD-5147-4ABF-F7D3-F1AD0C97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C8051-CF3C-405B-A92E-5156C46B7D7B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4590021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0A1C54B-63E5-42B9-8B6B-2A62856E5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6745357" cy="1211262"/>
          </a:xfrm>
        </p:spPr>
        <p:txBody>
          <a:bodyPr/>
          <a:lstStyle/>
          <a:p>
            <a:r>
              <a:rPr lang="en-AU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Concept of Operations Electric Bicycle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68113EA-93AF-4FC4-AC5C-47FFBEF3C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816100"/>
            <a:ext cx="8229600" cy="4349750"/>
          </a:xfrm>
        </p:spPr>
        <p:txBody>
          <a:bodyPr/>
          <a:lstStyle/>
          <a:p>
            <a:pPr marL="0" indent="0">
              <a:buNone/>
            </a:pPr>
            <a:r>
              <a:rPr lang="en-AU" altLang="en-US" sz="2400" dirty="0">
                <a:ea typeface="ＭＳ Ｐゴシック" panose="020B0600070205080204" pitchFamily="34" charset="-128"/>
              </a:rPr>
              <a:t>Concept of operations of the system depends on what the user intends to do with the system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2000" dirty="0"/>
              <a:t>Single person travel (urban areas)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2000" dirty="0"/>
              <a:t>Multiple (2) persons (urban areas)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2000" dirty="0"/>
              <a:t>Small goods delivery (urban areas)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2000" dirty="0"/>
              <a:t>Single person travel (long distance)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2000" dirty="0"/>
              <a:t>Small goods delivery (long distance)</a:t>
            </a:r>
          </a:p>
          <a:p>
            <a:pPr marL="0" indent="0">
              <a:buNone/>
            </a:pPr>
            <a:endParaRPr lang="en-US" altLang="en-US" sz="2000" dirty="0"/>
          </a:p>
          <a:p>
            <a:endParaRPr lang="en-AU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C1EAD64-1575-4E13-92D7-41C7E3DF3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64285453-D515-4BCB-A50B-3A8EC1FBBB07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l"/>
              <a:t>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478F5-CA62-B4BC-CE34-7FC8114B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B2C93-BCC1-91E2-018C-AF946C77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School of Engineering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252F7B6-0A6B-092D-C30D-4BA890F49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26" y="105257"/>
            <a:ext cx="2062608" cy="16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D2DB608-E2D4-5FBC-A42E-31922E511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Concept of Operations Type A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B9C0BD0D-C54A-336E-6284-08DA3992D0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054100"/>
            <a:ext cx="8229600" cy="5310188"/>
          </a:xfrm>
        </p:spPr>
        <p:txBody>
          <a:bodyPr/>
          <a:lstStyle/>
          <a:p>
            <a:pPr marL="342900" indent="-342900">
              <a:buFontTx/>
              <a:buAutoNum type="arabicPeriod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Put helmet on.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Release the stand.  Hands to hold the handles.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Sit on the bicycle.  Feet on ground to support bicycle.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Insert key to bicycle.  Turn power on.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Turn right handle forward to increase speed, allow right handle to relax to continue.  System limits max. speed 20 kmph (urban limit)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(If more power is required) Press cycling paddle to decelerate.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Turn steering column to turn.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To stop, turn right handle backward to activate regenerative brake.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Wait to stop then put feet on ground to support bicycle.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Turn power off.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Step out of bicycle.  Put on stand.</a:t>
            </a:r>
          </a:p>
          <a:p>
            <a:pPr>
              <a:defRPr/>
            </a:pPr>
            <a:endParaRPr lang="en-AU" altLang="en-US" sz="2000" dirty="0">
              <a:ea typeface="ＭＳ Ｐゴシック" panose="020B0600070205080204" pitchFamily="34" charset="-128"/>
            </a:endParaRPr>
          </a:p>
          <a:p>
            <a:pPr marL="781050" lvl="1" indent="-457200">
              <a:buFont typeface="+mj-lt"/>
              <a:buAutoNum type="alphaUcPeriod"/>
              <a:defRPr/>
            </a:pPr>
            <a:endParaRPr lang="en-AU" altLang="en-US" sz="2000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E419415-A14F-407C-1054-C7B0DFF70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4500" y="6565900"/>
            <a:ext cx="213360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DA576582-FC93-47BE-A5F6-219C17A7A16A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l"/>
              <a:t>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E5A0-456C-2183-46B9-161C03B80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B36C074-9FEA-01E9-4935-2384F1896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 dirty="0">
                <a:ea typeface="ＭＳ Ｐゴシック" panose="020B0600070205080204" pitchFamily="34" charset="-128"/>
              </a:rPr>
              <a:t>Hierarchy of Functions – Electric Bicycle Type A operation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74192098-B609-51D1-851C-5A7075D0D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264" y="1835120"/>
            <a:ext cx="3471863" cy="70788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F0 – To travel around town on two wheels</a:t>
            </a:r>
            <a:endParaRPr lang="en-US" altLang="en-US" sz="2000" dirty="0"/>
          </a:p>
        </p:txBody>
      </p:sp>
      <p:sp>
        <p:nvSpPr>
          <p:cNvPr id="12292" name="Text Box 18">
            <a:extLst>
              <a:ext uri="{FF2B5EF4-FFF2-40B4-BE49-F238E27FC236}">
                <a16:creationId xmlns:a16="http://schemas.microsoft.com/office/drawing/2014/main" id="{3B6D95FD-32CA-A731-20BA-9D3C6994A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09" y="4452938"/>
            <a:ext cx="1255714" cy="132343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F1 – Heavy duty bicycle</a:t>
            </a:r>
            <a:endParaRPr lang="en-US" altLang="en-US" sz="2000" dirty="0"/>
          </a:p>
        </p:txBody>
      </p:sp>
      <p:sp>
        <p:nvSpPr>
          <p:cNvPr id="12293" name="Text Box 19">
            <a:extLst>
              <a:ext uri="{FF2B5EF4-FFF2-40B4-BE49-F238E27FC236}">
                <a16:creationId xmlns:a16="http://schemas.microsoft.com/office/drawing/2014/main" id="{05EAE904-DA30-70C3-6057-907027DE6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239" y="4449763"/>
            <a:ext cx="1492034" cy="132343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F2 – Bicycle system control</a:t>
            </a:r>
            <a:endParaRPr lang="en-US" altLang="en-US" sz="2000" dirty="0"/>
          </a:p>
        </p:txBody>
      </p:sp>
      <p:sp>
        <p:nvSpPr>
          <p:cNvPr id="12294" name="Text Box 20">
            <a:extLst>
              <a:ext uri="{FF2B5EF4-FFF2-40B4-BE49-F238E27FC236}">
                <a16:creationId xmlns:a16="http://schemas.microsoft.com/office/drawing/2014/main" id="{ED40094A-5225-9500-29DD-5E815E11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589" y="4449762"/>
            <a:ext cx="1194321" cy="70788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F3 – Battery</a:t>
            </a:r>
            <a:endParaRPr lang="en-US" altLang="en-US" sz="2000" dirty="0"/>
          </a:p>
        </p:txBody>
      </p:sp>
      <p:cxnSp>
        <p:nvCxnSpPr>
          <p:cNvPr id="12295" name="AutoShape 43">
            <a:extLst>
              <a:ext uri="{FF2B5EF4-FFF2-40B4-BE49-F238E27FC236}">
                <a16:creationId xmlns:a16="http://schemas.microsoft.com/office/drawing/2014/main" id="{7EB632E3-C40B-AA4C-9F4C-E1CB06FC2622}"/>
              </a:ext>
            </a:extLst>
          </p:cNvPr>
          <p:cNvCxnSpPr>
            <a:cxnSpLocks noChangeShapeType="1"/>
            <a:stCxn id="12292" idx="0"/>
            <a:endCxn id="12291" idx="2"/>
          </p:cNvCxnSpPr>
          <p:nvPr/>
        </p:nvCxnSpPr>
        <p:spPr bwMode="auto">
          <a:xfrm rot="5400000" flipH="1" flipV="1">
            <a:off x="1778665" y="2111407"/>
            <a:ext cx="1909932" cy="277313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6" name="AutoShape 43">
            <a:extLst>
              <a:ext uri="{FF2B5EF4-FFF2-40B4-BE49-F238E27FC236}">
                <a16:creationId xmlns:a16="http://schemas.microsoft.com/office/drawing/2014/main" id="{EAB1EBED-78C9-4BD0-9F1C-F0F9A5C61615}"/>
              </a:ext>
            </a:extLst>
          </p:cNvPr>
          <p:cNvCxnSpPr>
            <a:cxnSpLocks noChangeShapeType="1"/>
            <a:stCxn id="12294" idx="0"/>
            <a:endCxn id="12291" idx="2"/>
          </p:cNvCxnSpPr>
          <p:nvPr/>
        </p:nvCxnSpPr>
        <p:spPr bwMode="auto">
          <a:xfrm rot="16200000" flipV="1">
            <a:off x="3503095" y="3160107"/>
            <a:ext cx="1906756" cy="672554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7" name="AutoShape 43">
            <a:extLst>
              <a:ext uri="{FF2B5EF4-FFF2-40B4-BE49-F238E27FC236}">
                <a16:creationId xmlns:a16="http://schemas.microsoft.com/office/drawing/2014/main" id="{E705A766-B4BB-80D6-C5D2-3D0546A53A38}"/>
              </a:ext>
            </a:extLst>
          </p:cNvPr>
          <p:cNvCxnSpPr>
            <a:cxnSpLocks noChangeShapeType="1"/>
            <a:stCxn id="12293" idx="0"/>
            <a:endCxn id="12291" idx="2"/>
          </p:cNvCxnSpPr>
          <p:nvPr/>
        </p:nvCxnSpPr>
        <p:spPr bwMode="auto">
          <a:xfrm rot="5400000" flipH="1" flipV="1">
            <a:off x="2649348" y="2978915"/>
            <a:ext cx="1906757" cy="103494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8" name="Text Box 19">
            <a:extLst>
              <a:ext uri="{FF2B5EF4-FFF2-40B4-BE49-F238E27FC236}">
                <a16:creationId xmlns:a16="http://schemas.microsoft.com/office/drawing/2014/main" id="{8D45AFDC-D44A-8A50-171A-75C6EF5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016" y="4449761"/>
            <a:ext cx="1390650" cy="132343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F4 – Manual assist clutch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cxnSp>
        <p:nvCxnSpPr>
          <p:cNvPr id="12299" name="AutoShape 43">
            <a:extLst>
              <a:ext uri="{FF2B5EF4-FFF2-40B4-BE49-F238E27FC236}">
                <a16:creationId xmlns:a16="http://schemas.microsoft.com/office/drawing/2014/main" id="{BB920E34-77E8-76E4-4A68-DAAEFDBEDC87}"/>
              </a:ext>
            </a:extLst>
          </p:cNvPr>
          <p:cNvCxnSpPr>
            <a:cxnSpLocks noChangeShapeType="1"/>
            <a:stCxn id="12298" idx="0"/>
            <a:endCxn id="12291" idx="2"/>
          </p:cNvCxnSpPr>
          <p:nvPr/>
        </p:nvCxnSpPr>
        <p:spPr bwMode="auto">
          <a:xfrm rot="16200000" flipV="1">
            <a:off x="4319392" y="2343811"/>
            <a:ext cx="1906755" cy="230514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lg" len="lg"/>
            <a:tailEnd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 Box 19">
            <a:extLst>
              <a:ext uri="{FF2B5EF4-FFF2-40B4-BE49-F238E27FC236}">
                <a16:creationId xmlns:a16="http://schemas.microsoft.com/office/drawing/2014/main" id="{3F1DAC8D-E1C7-ABC1-2DEF-D3085B964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031" y="4449761"/>
            <a:ext cx="1292487" cy="10156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F5 – Goods carrier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cxnSp>
        <p:nvCxnSpPr>
          <p:cNvPr id="3" name="AutoShape 43">
            <a:extLst>
              <a:ext uri="{FF2B5EF4-FFF2-40B4-BE49-F238E27FC236}">
                <a16:creationId xmlns:a16="http://schemas.microsoft.com/office/drawing/2014/main" id="{CE2D5C3D-4226-7F70-9F6E-34AF800AEEB9}"/>
              </a:ext>
            </a:extLst>
          </p:cNvPr>
          <p:cNvCxnSpPr>
            <a:cxnSpLocks noChangeShapeType="1"/>
            <a:stCxn id="2" idx="0"/>
            <a:endCxn id="12291" idx="2"/>
          </p:cNvCxnSpPr>
          <p:nvPr/>
        </p:nvCxnSpPr>
        <p:spPr bwMode="auto">
          <a:xfrm rot="16200000" flipV="1">
            <a:off x="5187359" y="1475844"/>
            <a:ext cx="1906755" cy="4041079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ADB1B16-5357-406A-0332-19EB4274EFD2}"/>
              </a:ext>
            </a:extLst>
          </p:cNvPr>
          <p:cNvSpPr/>
          <p:nvPr/>
        </p:nvSpPr>
        <p:spPr>
          <a:xfrm>
            <a:off x="7455135" y="4172762"/>
            <a:ext cx="14122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alpha val="50000"/>
                  </a:schemeClr>
                </a:solidFill>
                <a:effectLst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7376792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1EA50-8857-81FC-93BF-453EC2453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85AEAB7-A707-6F80-7E3C-9178212939BD}"/>
              </a:ext>
            </a:extLst>
          </p:cNvPr>
          <p:cNvSpPr/>
          <p:nvPr/>
        </p:nvSpPr>
        <p:spPr bwMode="auto">
          <a:xfrm>
            <a:off x="1440160" y="1072345"/>
            <a:ext cx="6570779" cy="5184576"/>
          </a:xfrm>
          <a:prstGeom prst="rect">
            <a:avLst/>
          </a:prstGeom>
          <a:solidFill>
            <a:srgbClr val="CC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C38F7-DB68-2865-900C-D6F4CB1F9CF3}"/>
              </a:ext>
            </a:extLst>
          </p:cNvPr>
          <p:cNvSpPr txBox="1"/>
          <p:nvPr/>
        </p:nvSpPr>
        <p:spPr>
          <a:xfrm>
            <a:off x="2483768" y="5805264"/>
            <a:ext cx="404754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>
                <a:solidFill>
                  <a:schemeClr val="tx1"/>
                </a:solidFill>
                <a:latin typeface="+mn-lt"/>
                <a:cs typeface="+mn-cs"/>
              </a:rPr>
              <a:t>Electric bicycle </a:t>
            </a:r>
            <a:r>
              <a:rPr lang="en-AU" sz="2000" dirty="0">
                <a:solidFill>
                  <a:schemeClr val="tx1"/>
                </a:solidFill>
                <a:latin typeface="+mn-lt"/>
              </a:rPr>
              <a:t>(Level 0 </a:t>
            </a:r>
            <a:r>
              <a:rPr lang="en-AU" sz="2000" dirty="0">
                <a:solidFill>
                  <a:schemeClr val="tx1"/>
                </a:solidFill>
                <a:latin typeface="+mn-lt"/>
                <a:cs typeface="+mn-cs"/>
              </a:rPr>
              <a:t>Function)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100DA-A676-496F-27E4-3C4CBAD9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FFBD Type A</a:t>
            </a:r>
          </a:p>
        </p:txBody>
      </p:sp>
      <p:cxnSp>
        <p:nvCxnSpPr>
          <p:cNvPr id="38" name="Elbow Connector 8">
            <a:extLst>
              <a:ext uri="{FF2B5EF4-FFF2-40B4-BE49-F238E27FC236}">
                <a16:creationId xmlns:a16="http://schemas.microsoft.com/office/drawing/2014/main" id="{857CFBCB-C67D-2FA4-5363-423A0F72867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95978" y="3664633"/>
            <a:ext cx="124418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8">
            <a:extLst>
              <a:ext uri="{FF2B5EF4-FFF2-40B4-BE49-F238E27FC236}">
                <a16:creationId xmlns:a16="http://schemas.microsoft.com/office/drawing/2014/main" id="{14ED2979-9C25-3160-5C50-D4D545FC7784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8010939" y="3664633"/>
            <a:ext cx="9542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FE5F775-4CF6-C3BB-D3CF-0BE40826A05F}"/>
              </a:ext>
            </a:extLst>
          </p:cNvPr>
          <p:cNvSpPr txBox="1"/>
          <p:nvPr/>
        </p:nvSpPr>
        <p:spPr>
          <a:xfrm>
            <a:off x="0" y="2590712"/>
            <a:ext cx="144016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>
                <a:solidFill>
                  <a:schemeClr val="tx1"/>
                </a:solidFill>
                <a:latin typeface="+mn-lt"/>
                <a:cs typeface="+mn-cs"/>
              </a:rPr>
              <a:t>Deliver goods to a destination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B29E7C-CBF5-614D-2525-14D7053673B4}"/>
              </a:ext>
            </a:extLst>
          </p:cNvPr>
          <p:cNvSpPr txBox="1"/>
          <p:nvPr/>
        </p:nvSpPr>
        <p:spPr>
          <a:xfrm>
            <a:off x="7544481" y="2793252"/>
            <a:ext cx="152727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>
                <a:solidFill>
                  <a:schemeClr val="tx1"/>
                </a:solidFill>
                <a:latin typeface="+mn-lt"/>
                <a:cs typeface="+mn-cs"/>
              </a:rPr>
              <a:t>Arrive Destination. 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65F909C-18A1-4609-3A60-CECAA172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D76F-BCA2-4283-BC46-B195FB1537EE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1BD4305B-38EE-1D2F-9E84-D4554B20D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581" y="4130340"/>
            <a:ext cx="1255714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F1 – Heavy duty bicycle</a:t>
            </a:r>
            <a:endParaRPr lang="en-US" altLang="en-US" sz="2000" dirty="0"/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93AFA148-9D33-ED44-B059-D96C2CC0C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926" y="2004489"/>
            <a:ext cx="1492034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F2 – Bicycle system control</a:t>
            </a:r>
            <a:endParaRPr lang="en-US" altLang="en-US" sz="2000" dirty="0"/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0FD24C48-DE65-A425-C730-93799BD97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68" y="1825670"/>
            <a:ext cx="1002547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F3 – Battery</a:t>
            </a:r>
            <a:endParaRPr lang="en-US" altLang="en-US" sz="2000" dirty="0"/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EBB1FAAC-9519-0506-9FE9-E87BF4163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4275450"/>
            <a:ext cx="139065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F4 – Manual assist clutch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cxnSp>
        <p:nvCxnSpPr>
          <p:cNvPr id="5" name="Elbow Connector 8">
            <a:extLst>
              <a:ext uri="{FF2B5EF4-FFF2-40B4-BE49-F238E27FC236}">
                <a16:creationId xmlns:a16="http://schemas.microsoft.com/office/drawing/2014/main" id="{C5AF5D99-8174-3120-40F0-2B22E92A18C0}"/>
              </a:ext>
            </a:extLst>
          </p:cNvPr>
          <p:cNvCxnSpPr>
            <a:cxnSpLocks/>
            <a:stCxn id="22" idx="1"/>
            <a:endCxn id="12" idx="1"/>
          </p:cNvCxnSpPr>
          <p:nvPr/>
        </p:nvCxnSpPr>
        <p:spPr>
          <a:xfrm rot="10800000" flipH="1">
            <a:off x="1440160" y="2666209"/>
            <a:ext cx="590766" cy="998424"/>
          </a:xfrm>
          <a:prstGeom prst="bentConnector3">
            <a:avLst>
              <a:gd name="adj1" fmla="val 47741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80EB157-5DB5-FA5B-4974-0B9BACABC0EC}"/>
              </a:ext>
            </a:extLst>
          </p:cNvPr>
          <p:cNvSpPr/>
          <p:nvPr/>
        </p:nvSpPr>
        <p:spPr bwMode="auto">
          <a:xfrm>
            <a:off x="4180654" y="3062773"/>
            <a:ext cx="577294" cy="366227"/>
          </a:xfrm>
          <a:prstGeom prst="ellipse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dirty="0">
                <a:solidFill>
                  <a:schemeClr val="tx1"/>
                </a:solidFill>
                <a:latin typeface="+mn-lt"/>
              </a:rPr>
              <a:t>AND</a:t>
            </a:r>
            <a:endParaRPr kumimoji="0" lang="en-A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4" name="Elbow Connector 8">
            <a:extLst>
              <a:ext uri="{FF2B5EF4-FFF2-40B4-BE49-F238E27FC236}">
                <a16:creationId xmlns:a16="http://schemas.microsoft.com/office/drawing/2014/main" id="{EC9E05BC-6E1F-E03D-26CA-CA103E69032B}"/>
              </a:ext>
            </a:extLst>
          </p:cNvPr>
          <p:cNvCxnSpPr>
            <a:cxnSpLocks/>
            <a:stCxn id="62" idx="6"/>
            <a:endCxn id="3" idx="1"/>
          </p:cNvCxnSpPr>
          <p:nvPr/>
        </p:nvCxnSpPr>
        <p:spPr>
          <a:xfrm>
            <a:off x="6086311" y="3429000"/>
            <a:ext cx="230270" cy="136306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8">
            <a:extLst>
              <a:ext uri="{FF2B5EF4-FFF2-40B4-BE49-F238E27FC236}">
                <a16:creationId xmlns:a16="http://schemas.microsoft.com/office/drawing/2014/main" id="{794D511B-F105-C32B-4E54-D5B446A955FC}"/>
              </a:ext>
            </a:extLst>
          </p:cNvPr>
          <p:cNvCxnSpPr>
            <a:cxnSpLocks/>
            <a:stCxn id="12" idx="3"/>
            <a:endCxn id="8" idx="2"/>
          </p:cNvCxnSpPr>
          <p:nvPr/>
        </p:nvCxnSpPr>
        <p:spPr>
          <a:xfrm>
            <a:off x="3522960" y="2666209"/>
            <a:ext cx="657694" cy="57967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8">
            <a:extLst>
              <a:ext uri="{FF2B5EF4-FFF2-40B4-BE49-F238E27FC236}">
                <a16:creationId xmlns:a16="http://schemas.microsoft.com/office/drawing/2014/main" id="{E53EF9D0-954A-3448-712D-99F99BC5539E}"/>
              </a:ext>
            </a:extLst>
          </p:cNvPr>
          <p:cNvCxnSpPr>
            <a:cxnSpLocks/>
            <a:stCxn id="8" idx="5"/>
            <a:endCxn id="15" idx="1"/>
          </p:cNvCxnSpPr>
          <p:nvPr/>
        </p:nvCxnSpPr>
        <p:spPr>
          <a:xfrm rot="5400000">
            <a:off x="3456039" y="3719803"/>
            <a:ext cx="1561803" cy="872930"/>
          </a:xfrm>
          <a:prstGeom prst="bentConnector4">
            <a:avLst>
              <a:gd name="adj1" fmla="val 27098"/>
              <a:gd name="adj2" fmla="val 126188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8">
            <a:extLst>
              <a:ext uri="{FF2B5EF4-FFF2-40B4-BE49-F238E27FC236}">
                <a16:creationId xmlns:a16="http://schemas.microsoft.com/office/drawing/2014/main" id="{8A5748EB-3B3D-7475-D141-CE018937784E}"/>
              </a:ext>
            </a:extLst>
          </p:cNvPr>
          <p:cNvCxnSpPr>
            <a:cxnSpLocks/>
            <a:stCxn id="8" idx="7"/>
            <a:endCxn id="14" idx="1"/>
          </p:cNvCxnSpPr>
          <p:nvPr/>
        </p:nvCxnSpPr>
        <p:spPr>
          <a:xfrm rot="5400000" flipH="1" flipV="1">
            <a:off x="4313840" y="2539179"/>
            <a:ext cx="936793" cy="217663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CF03F979-27F8-5999-2936-DEDB72C720F1}"/>
              </a:ext>
            </a:extLst>
          </p:cNvPr>
          <p:cNvSpPr/>
          <p:nvPr/>
        </p:nvSpPr>
        <p:spPr bwMode="auto">
          <a:xfrm>
            <a:off x="5509017" y="3245886"/>
            <a:ext cx="577294" cy="366227"/>
          </a:xfrm>
          <a:prstGeom prst="ellipse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dirty="0">
                <a:solidFill>
                  <a:schemeClr val="tx1"/>
                </a:solidFill>
                <a:latin typeface="+mn-lt"/>
              </a:rPr>
              <a:t>AND</a:t>
            </a:r>
            <a:endParaRPr kumimoji="0" lang="en-A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63" name="Elbow Connector 8">
            <a:extLst>
              <a:ext uri="{FF2B5EF4-FFF2-40B4-BE49-F238E27FC236}">
                <a16:creationId xmlns:a16="http://schemas.microsoft.com/office/drawing/2014/main" id="{0E5123DC-10CC-8790-828D-3263CD95F115}"/>
              </a:ext>
            </a:extLst>
          </p:cNvPr>
          <p:cNvCxnSpPr>
            <a:cxnSpLocks/>
            <a:stCxn id="14" idx="3"/>
            <a:endCxn id="62" idx="1"/>
          </p:cNvCxnSpPr>
          <p:nvPr/>
        </p:nvCxnSpPr>
        <p:spPr>
          <a:xfrm flipH="1">
            <a:off x="5593560" y="2179613"/>
            <a:ext cx="300055" cy="1119906"/>
          </a:xfrm>
          <a:prstGeom prst="bentConnector4">
            <a:avLst>
              <a:gd name="adj1" fmla="val -76186"/>
              <a:gd name="adj2" fmla="val 63408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8">
            <a:extLst>
              <a:ext uri="{FF2B5EF4-FFF2-40B4-BE49-F238E27FC236}">
                <a16:creationId xmlns:a16="http://schemas.microsoft.com/office/drawing/2014/main" id="{AA21E45E-3B9E-A64C-4735-BED2BBC995DA}"/>
              </a:ext>
            </a:extLst>
          </p:cNvPr>
          <p:cNvCxnSpPr>
            <a:cxnSpLocks/>
            <a:stCxn id="15" idx="3"/>
            <a:endCxn id="62" idx="3"/>
          </p:cNvCxnSpPr>
          <p:nvPr/>
        </p:nvCxnSpPr>
        <p:spPr>
          <a:xfrm flipV="1">
            <a:off x="5191125" y="3558480"/>
            <a:ext cx="402435" cy="137869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8">
            <a:extLst>
              <a:ext uri="{FF2B5EF4-FFF2-40B4-BE49-F238E27FC236}">
                <a16:creationId xmlns:a16="http://schemas.microsoft.com/office/drawing/2014/main" id="{5693FD26-4766-4EB6-DA0E-98FB9C018E99}"/>
              </a:ext>
            </a:extLst>
          </p:cNvPr>
          <p:cNvCxnSpPr>
            <a:cxnSpLocks/>
            <a:stCxn id="3" idx="3"/>
            <a:endCxn id="22" idx="3"/>
          </p:cNvCxnSpPr>
          <p:nvPr/>
        </p:nvCxnSpPr>
        <p:spPr>
          <a:xfrm flipV="1">
            <a:off x="7572295" y="3664633"/>
            <a:ext cx="438644" cy="1127427"/>
          </a:xfrm>
          <a:prstGeom prst="bentConnector3">
            <a:avLst>
              <a:gd name="adj1" fmla="val 50151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203AD06-DA40-A35B-FA94-B070D85A4C5E}"/>
              </a:ext>
            </a:extLst>
          </p:cNvPr>
          <p:cNvSpPr txBox="1"/>
          <p:nvPr/>
        </p:nvSpPr>
        <p:spPr>
          <a:xfrm>
            <a:off x="2822004" y="5044746"/>
            <a:ext cx="100992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dirty="0">
                <a:solidFill>
                  <a:schemeClr val="tx1"/>
                </a:solidFill>
                <a:latin typeface="+mn-lt"/>
              </a:rPr>
              <a:t>Engage clutch</a:t>
            </a:r>
            <a:endParaRPr lang="en-AU" sz="16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1E75C-3E3C-D541-717B-CFA320A8FA58}"/>
              </a:ext>
            </a:extLst>
          </p:cNvPr>
          <p:cNvSpPr txBox="1"/>
          <p:nvPr/>
        </p:nvSpPr>
        <p:spPr>
          <a:xfrm>
            <a:off x="5159671" y="5014114"/>
            <a:ext cx="100992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dirty="0">
                <a:solidFill>
                  <a:schemeClr val="tx1"/>
                </a:solidFill>
                <a:latin typeface="+mn-lt"/>
              </a:rPr>
              <a:t>Torque</a:t>
            </a:r>
            <a:endParaRPr lang="en-AU" sz="16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16664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432D7-0DF6-D9D5-34AF-5717D46B8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68DB12B-BFF1-F78B-672F-6932AAD7D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 dirty="0">
                <a:ea typeface="ＭＳ Ｐゴシック" panose="020B0600070205080204" pitchFamily="34" charset="-128"/>
              </a:rPr>
              <a:t>Hierarchy of Functions – Electric Bicycle Type A operation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5E18C503-0F67-7583-A534-DF10F00BA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264" y="1835120"/>
            <a:ext cx="3471863" cy="40011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4 – Manual assist clutch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2292" name="Text Box 18">
            <a:extLst>
              <a:ext uri="{FF2B5EF4-FFF2-40B4-BE49-F238E27FC236}">
                <a16:creationId xmlns:a16="http://schemas.microsoft.com/office/drawing/2014/main" id="{1C7B0DEE-9EDF-1C8B-ADAB-2E3923D7D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09" y="4452938"/>
            <a:ext cx="1255714" cy="70788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4.1 – Pedal set</a:t>
            </a:r>
            <a:endParaRPr lang="en-US" altLang="en-US" sz="2000" dirty="0"/>
          </a:p>
        </p:txBody>
      </p:sp>
      <p:sp>
        <p:nvSpPr>
          <p:cNvPr id="12293" name="Text Box 19">
            <a:extLst>
              <a:ext uri="{FF2B5EF4-FFF2-40B4-BE49-F238E27FC236}">
                <a16:creationId xmlns:a16="http://schemas.microsoft.com/office/drawing/2014/main" id="{72E8465F-3F05-E379-D466-972FD3D89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053" y="4449763"/>
            <a:ext cx="1194321" cy="70788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4.2 – Gear 1</a:t>
            </a:r>
            <a:endParaRPr lang="en-US" altLang="en-US" sz="2000" dirty="0"/>
          </a:p>
        </p:txBody>
      </p:sp>
      <p:sp>
        <p:nvSpPr>
          <p:cNvPr id="12294" name="Text Box 20">
            <a:extLst>
              <a:ext uri="{FF2B5EF4-FFF2-40B4-BE49-F238E27FC236}">
                <a16:creationId xmlns:a16="http://schemas.microsoft.com/office/drawing/2014/main" id="{08FD37D5-7C46-F116-0A13-1EB759EA1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589" y="4449762"/>
            <a:ext cx="1194321" cy="70788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4.3 – Chain</a:t>
            </a:r>
            <a:endParaRPr lang="en-US" altLang="en-US" sz="2000" dirty="0"/>
          </a:p>
        </p:txBody>
      </p:sp>
      <p:cxnSp>
        <p:nvCxnSpPr>
          <p:cNvPr id="12295" name="AutoShape 43">
            <a:extLst>
              <a:ext uri="{FF2B5EF4-FFF2-40B4-BE49-F238E27FC236}">
                <a16:creationId xmlns:a16="http://schemas.microsoft.com/office/drawing/2014/main" id="{74E7E402-7E1E-4C07-1AA8-2E7C93224814}"/>
              </a:ext>
            </a:extLst>
          </p:cNvPr>
          <p:cNvCxnSpPr>
            <a:cxnSpLocks noChangeShapeType="1"/>
            <a:stCxn id="12292" idx="0"/>
            <a:endCxn id="12291" idx="2"/>
          </p:cNvCxnSpPr>
          <p:nvPr/>
        </p:nvCxnSpPr>
        <p:spPr bwMode="auto">
          <a:xfrm rot="5400000" flipH="1" flipV="1">
            <a:off x="1624777" y="1957519"/>
            <a:ext cx="2217708" cy="277313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6" name="AutoShape 43">
            <a:extLst>
              <a:ext uri="{FF2B5EF4-FFF2-40B4-BE49-F238E27FC236}">
                <a16:creationId xmlns:a16="http://schemas.microsoft.com/office/drawing/2014/main" id="{8B84E02D-D052-1BD7-A3FC-9ECFF91F6DCA}"/>
              </a:ext>
            </a:extLst>
          </p:cNvPr>
          <p:cNvCxnSpPr>
            <a:cxnSpLocks noChangeShapeType="1"/>
            <a:stCxn id="12294" idx="0"/>
            <a:endCxn id="12291" idx="2"/>
          </p:cNvCxnSpPr>
          <p:nvPr/>
        </p:nvCxnSpPr>
        <p:spPr bwMode="auto">
          <a:xfrm rot="16200000" flipV="1">
            <a:off x="3349207" y="3006219"/>
            <a:ext cx="2214532" cy="672554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7" name="AutoShape 43">
            <a:extLst>
              <a:ext uri="{FF2B5EF4-FFF2-40B4-BE49-F238E27FC236}">
                <a16:creationId xmlns:a16="http://schemas.microsoft.com/office/drawing/2014/main" id="{848D2123-A188-50F7-20B1-D13271A74422}"/>
              </a:ext>
            </a:extLst>
          </p:cNvPr>
          <p:cNvCxnSpPr>
            <a:cxnSpLocks noChangeShapeType="1"/>
            <a:stCxn id="12293" idx="0"/>
            <a:endCxn id="12291" idx="2"/>
          </p:cNvCxnSpPr>
          <p:nvPr/>
        </p:nvCxnSpPr>
        <p:spPr bwMode="auto">
          <a:xfrm rot="5400000" flipH="1" flipV="1">
            <a:off x="2489439" y="2819006"/>
            <a:ext cx="2214533" cy="104698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 Box 20">
            <a:extLst>
              <a:ext uri="{FF2B5EF4-FFF2-40B4-BE49-F238E27FC236}">
                <a16:creationId xmlns:a16="http://schemas.microsoft.com/office/drawing/2014/main" id="{FA648544-85DB-3017-DB13-2702D1BF9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39" y="4449762"/>
            <a:ext cx="1194321" cy="70788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4.4 – Clutch</a:t>
            </a:r>
            <a:endParaRPr lang="en-US" altLang="en-US" sz="2000" dirty="0"/>
          </a:p>
        </p:txBody>
      </p:sp>
      <p:cxnSp>
        <p:nvCxnSpPr>
          <p:cNvPr id="5" name="AutoShape 43">
            <a:extLst>
              <a:ext uri="{FF2B5EF4-FFF2-40B4-BE49-F238E27FC236}">
                <a16:creationId xmlns:a16="http://schemas.microsoft.com/office/drawing/2014/main" id="{1F8516EA-238F-BBCB-1082-F177655EADB1}"/>
              </a:ext>
            </a:extLst>
          </p:cNvPr>
          <p:cNvCxnSpPr>
            <a:cxnSpLocks noChangeShapeType="1"/>
            <a:stCxn id="4" idx="0"/>
            <a:endCxn id="12291" idx="2"/>
          </p:cNvCxnSpPr>
          <p:nvPr/>
        </p:nvCxnSpPr>
        <p:spPr bwMode="auto">
          <a:xfrm rot="16200000" flipV="1">
            <a:off x="4137482" y="2217944"/>
            <a:ext cx="2214532" cy="2249104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20">
            <a:extLst>
              <a:ext uri="{FF2B5EF4-FFF2-40B4-BE49-F238E27FC236}">
                <a16:creationId xmlns:a16="http://schemas.microsoft.com/office/drawing/2014/main" id="{61498B4C-4AD7-E76D-A68F-A22A2EE3D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279" y="4449761"/>
            <a:ext cx="1194321" cy="70788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F4.5 – ear 2</a:t>
            </a:r>
            <a:endParaRPr lang="en-US" altLang="en-US" sz="2000" dirty="0"/>
          </a:p>
        </p:txBody>
      </p:sp>
      <p:cxnSp>
        <p:nvCxnSpPr>
          <p:cNvPr id="9" name="AutoShape 43">
            <a:extLst>
              <a:ext uri="{FF2B5EF4-FFF2-40B4-BE49-F238E27FC236}">
                <a16:creationId xmlns:a16="http://schemas.microsoft.com/office/drawing/2014/main" id="{F0DAD7A6-8C88-D064-141C-6B6C77C17AFB}"/>
              </a:ext>
            </a:extLst>
          </p:cNvPr>
          <p:cNvCxnSpPr>
            <a:cxnSpLocks noChangeShapeType="1"/>
            <a:stCxn id="8" idx="0"/>
            <a:endCxn id="12291" idx="2"/>
          </p:cNvCxnSpPr>
          <p:nvPr/>
        </p:nvCxnSpPr>
        <p:spPr bwMode="auto">
          <a:xfrm rot="16200000" flipV="1">
            <a:off x="4959553" y="1395874"/>
            <a:ext cx="2214531" cy="3893244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836126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41DB5-C61D-D297-E791-85E0E99EE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9DF6883-AD74-AB32-C160-19AC897ACBCD}"/>
              </a:ext>
            </a:extLst>
          </p:cNvPr>
          <p:cNvSpPr/>
          <p:nvPr/>
        </p:nvSpPr>
        <p:spPr bwMode="auto">
          <a:xfrm>
            <a:off x="1731179" y="1196975"/>
            <a:ext cx="6570779" cy="5184576"/>
          </a:xfrm>
          <a:prstGeom prst="rect">
            <a:avLst/>
          </a:prstGeom>
          <a:solidFill>
            <a:srgbClr val="CC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00526-9874-E024-8E73-047014B36E32}"/>
              </a:ext>
            </a:extLst>
          </p:cNvPr>
          <p:cNvSpPr txBox="1"/>
          <p:nvPr/>
        </p:nvSpPr>
        <p:spPr>
          <a:xfrm>
            <a:off x="2827012" y="5955023"/>
            <a:ext cx="404754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>
                <a:solidFill>
                  <a:schemeClr val="tx1"/>
                </a:solidFill>
              </a:rPr>
              <a:t>4 – Manual assist clutch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F7288-D0E3-B979-2281-407066E3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FFBD Function 4 – Manual assist clutch</a:t>
            </a:r>
          </a:p>
        </p:txBody>
      </p:sp>
      <p:cxnSp>
        <p:nvCxnSpPr>
          <p:cNvPr id="38" name="Elbow Connector 8">
            <a:extLst>
              <a:ext uri="{FF2B5EF4-FFF2-40B4-BE49-F238E27FC236}">
                <a16:creationId xmlns:a16="http://schemas.microsoft.com/office/drawing/2014/main" id="{295F5288-4B68-D9BF-8151-56903464DA3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45770" y="5352692"/>
            <a:ext cx="2825985" cy="312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7B0788A-4BBD-0E25-C018-39A687B8B3FC}"/>
              </a:ext>
            </a:extLst>
          </p:cNvPr>
          <p:cNvSpPr txBox="1"/>
          <p:nvPr/>
        </p:nvSpPr>
        <p:spPr>
          <a:xfrm>
            <a:off x="217028" y="4562336"/>
            <a:ext cx="144016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>
                <a:solidFill>
                  <a:schemeClr val="tx1"/>
                </a:solidFill>
                <a:latin typeface="+mn-lt"/>
                <a:cs typeface="+mn-cs"/>
              </a:rPr>
              <a:t>Engage clutch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419A96-9086-ECAF-0723-DC440B877F28}"/>
              </a:ext>
            </a:extLst>
          </p:cNvPr>
          <p:cNvSpPr txBox="1"/>
          <p:nvPr/>
        </p:nvSpPr>
        <p:spPr>
          <a:xfrm>
            <a:off x="7922516" y="4991774"/>
            <a:ext cx="10608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>
                <a:solidFill>
                  <a:schemeClr val="tx1"/>
                </a:solidFill>
                <a:latin typeface="+mn-lt"/>
                <a:cs typeface="+mn-cs"/>
              </a:rPr>
              <a:t>Torque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9190D54-B27B-12DA-6CFA-35166FE9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D76F-BCA2-4283-BC46-B195FB1537EE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8DBDBA4C-3DE9-32D5-CBBE-F2BEC931C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600" y="3162574"/>
            <a:ext cx="125571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4.5 – Gear 2</a:t>
            </a:r>
            <a:endParaRPr lang="en-US" altLang="en-US" sz="2000" dirty="0"/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789EBF16-94A2-93B6-6635-790E4BEE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883" y="1598613"/>
            <a:ext cx="1303145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4.1 – Pedal set</a:t>
            </a:r>
            <a:endParaRPr lang="en-US" altLang="en-US" sz="2000" dirty="0"/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9831290E-9D72-6D20-D412-1334D440E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595" y="1571417"/>
            <a:ext cx="1002547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4.3 – Chain</a:t>
            </a:r>
            <a:endParaRPr lang="en-US" altLang="en-US" sz="2000" dirty="0"/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2E6B7BF0-3B90-0DDF-EA61-D29677148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207" y="3285083"/>
            <a:ext cx="114922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4.2 – Gear 1</a:t>
            </a:r>
            <a:endParaRPr lang="en-US" altLang="en-US" sz="2000" dirty="0"/>
          </a:p>
        </p:txBody>
      </p:sp>
      <p:cxnSp>
        <p:nvCxnSpPr>
          <p:cNvPr id="5" name="Elbow Connector 8">
            <a:extLst>
              <a:ext uri="{FF2B5EF4-FFF2-40B4-BE49-F238E27FC236}">
                <a16:creationId xmlns:a16="http://schemas.microsoft.com/office/drawing/2014/main" id="{9F18DFD1-68FD-C495-8518-09FA9724DBAB}"/>
              </a:ext>
            </a:extLst>
          </p:cNvPr>
          <p:cNvCxnSpPr>
            <a:cxnSpLocks/>
            <a:stCxn id="6" idx="3"/>
            <a:endCxn id="62" idx="3"/>
          </p:cNvCxnSpPr>
          <p:nvPr/>
        </p:nvCxnSpPr>
        <p:spPr>
          <a:xfrm flipV="1">
            <a:off x="4074302" y="5002175"/>
            <a:ext cx="1900836" cy="381813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8">
            <a:extLst>
              <a:ext uri="{FF2B5EF4-FFF2-40B4-BE49-F238E27FC236}">
                <a16:creationId xmlns:a16="http://schemas.microsoft.com/office/drawing/2014/main" id="{F2A111DE-4BA7-6CA5-56FA-8AEEDE0666D4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 flipH="1">
            <a:off x="2418207" y="1952556"/>
            <a:ext cx="1154821" cy="1686470"/>
          </a:xfrm>
          <a:prstGeom prst="bentConnector5">
            <a:avLst>
              <a:gd name="adj1" fmla="val -19795"/>
              <a:gd name="adj2" fmla="val 50000"/>
              <a:gd name="adj3" fmla="val 119795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8">
            <a:extLst>
              <a:ext uri="{FF2B5EF4-FFF2-40B4-BE49-F238E27FC236}">
                <a16:creationId xmlns:a16="http://schemas.microsoft.com/office/drawing/2014/main" id="{6217E01A-3DA2-DD81-474D-BC2092A4AF8E}"/>
              </a:ext>
            </a:extLst>
          </p:cNvPr>
          <p:cNvCxnSpPr>
            <a:cxnSpLocks/>
            <a:stCxn id="62" idx="6"/>
          </p:cNvCxnSpPr>
          <p:nvPr/>
        </p:nvCxnSpPr>
        <p:spPr>
          <a:xfrm flipV="1">
            <a:off x="6467889" y="4872694"/>
            <a:ext cx="2459083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750A0C2A-6919-3500-00D8-7E14691EA8B1}"/>
              </a:ext>
            </a:extLst>
          </p:cNvPr>
          <p:cNvSpPr/>
          <p:nvPr/>
        </p:nvSpPr>
        <p:spPr bwMode="auto">
          <a:xfrm>
            <a:off x="5890595" y="4689581"/>
            <a:ext cx="577294" cy="366227"/>
          </a:xfrm>
          <a:prstGeom prst="ellipse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dirty="0">
                <a:solidFill>
                  <a:schemeClr val="tx1"/>
                </a:solidFill>
                <a:latin typeface="+mn-lt"/>
              </a:rPr>
              <a:t>AND</a:t>
            </a:r>
            <a:endParaRPr kumimoji="0" lang="en-A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63" name="Elbow Connector 8">
            <a:extLst>
              <a:ext uri="{FF2B5EF4-FFF2-40B4-BE49-F238E27FC236}">
                <a16:creationId xmlns:a16="http://schemas.microsoft.com/office/drawing/2014/main" id="{72221E93-F5C5-E883-2132-7A1B1FF1EF32}"/>
              </a:ext>
            </a:extLst>
          </p:cNvPr>
          <p:cNvCxnSpPr>
            <a:cxnSpLocks/>
            <a:stCxn id="14" idx="3"/>
            <a:endCxn id="3" idx="1"/>
          </p:cNvCxnSpPr>
          <p:nvPr/>
        </p:nvCxnSpPr>
        <p:spPr>
          <a:xfrm>
            <a:off x="5680142" y="1925360"/>
            <a:ext cx="765458" cy="159115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8">
            <a:extLst>
              <a:ext uri="{FF2B5EF4-FFF2-40B4-BE49-F238E27FC236}">
                <a16:creationId xmlns:a16="http://schemas.microsoft.com/office/drawing/2014/main" id="{18CD0675-5F99-94DF-C018-0BFF8D7FE9D5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3567427" y="1925360"/>
            <a:ext cx="1110168" cy="171366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8">
            <a:extLst>
              <a:ext uri="{FF2B5EF4-FFF2-40B4-BE49-F238E27FC236}">
                <a16:creationId xmlns:a16="http://schemas.microsoft.com/office/drawing/2014/main" id="{D52F44D5-436E-7E71-B1E4-6718AF7A6618}"/>
              </a:ext>
            </a:extLst>
          </p:cNvPr>
          <p:cNvCxnSpPr>
            <a:cxnSpLocks/>
            <a:stCxn id="3" idx="3"/>
            <a:endCxn id="62" idx="1"/>
          </p:cNvCxnSpPr>
          <p:nvPr/>
        </p:nvCxnSpPr>
        <p:spPr>
          <a:xfrm flipH="1">
            <a:off x="5975138" y="3516517"/>
            <a:ext cx="1726176" cy="1226697"/>
          </a:xfrm>
          <a:prstGeom prst="bentConnector4">
            <a:avLst>
              <a:gd name="adj1" fmla="val -13243"/>
              <a:gd name="adj2" fmla="val 62241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0">
            <a:extLst>
              <a:ext uri="{FF2B5EF4-FFF2-40B4-BE49-F238E27FC236}">
                <a16:creationId xmlns:a16="http://schemas.microsoft.com/office/drawing/2014/main" id="{013B307F-7D16-B90B-298F-9F8C40FBE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755" y="5030045"/>
            <a:ext cx="1002547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000" dirty="0"/>
              <a:t>4.4 – Clutch</a:t>
            </a:r>
            <a:endParaRPr lang="en-US" altLang="en-US" sz="2000" dirty="0"/>
          </a:p>
        </p:txBody>
      </p:sp>
      <p:cxnSp>
        <p:nvCxnSpPr>
          <p:cNvPr id="16" name="Elbow Connector 8">
            <a:extLst>
              <a:ext uri="{FF2B5EF4-FFF2-40B4-BE49-F238E27FC236}">
                <a16:creationId xmlns:a16="http://schemas.microsoft.com/office/drawing/2014/main" id="{DB4B88FD-8F83-1B3F-F66E-70B6ED5D59A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17028" y="1952556"/>
            <a:ext cx="205285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0A781D5-F949-FDA5-E0DD-266771C39EBF}"/>
              </a:ext>
            </a:extLst>
          </p:cNvPr>
          <p:cNvSpPr txBox="1"/>
          <p:nvPr/>
        </p:nvSpPr>
        <p:spPr>
          <a:xfrm>
            <a:off x="140053" y="1279445"/>
            <a:ext cx="144016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>
                <a:solidFill>
                  <a:schemeClr val="tx1"/>
                </a:solidFill>
                <a:latin typeface="+mn-lt"/>
                <a:cs typeface="+mn-cs"/>
              </a:rPr>
              <a:t>Force: Foot on paddle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EC26F9-E3D7-7654-9D51-9A88BD106570}"/>
              </a:ext>
            </a:extLst>
          </p:cNvPr>
          <p:cNvSpPr txBox="1"/>
          <p:nvPr/>
        </p:nvSpPr>
        <p:spPr>
          <a:xfrm>
            <a:off x="2397925" y="2383864"/>
            <a:ext cx="115482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>
                <a:solidFill>
                  <a:schemeClr val="tx1"/>
                </a:solidFill>
                <a:latin typeface="+mn-lt"/>
                <a:cs typeface="+mn-cs"/>
              </a:rPr>
              <a:t>Torque1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8499266-3CDA-997E-AF4E-2622CE590F9E}"/>
              </a:ext>
            </a:extLst>
          </p:cNvPr>
          <p:cNvSpPr txBox="1"/>
          <p:nvPr/>
        </p:nvSpPr>
        <p:spPr>
          <a:xfrm>
            <a:off x="4168071" y="2995000"/>
            <a:ext cx="115482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>
                <a:solidFill>
                  <a:schemeClr val="tx1"/>
                </a:solidFill>
                <a:latin typeface="+mn-lt"/>
                <a:cs typeface="+mn-cs"/>
              </a:rPr>
              <a:t>Torque2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16E7FE-7533-28E6-1777-CA9DFD41F3FB}"/>
              </a:ext>
            </a:extLst>
          </p:cNvPr>
          <p:cNvSpPr txBox="1"/>
          <p:nvPr/>
        </p:nvSpPr>
        <p:spPr>
          <a:xfrm>
            <a:off x="6017367" y="2323136"/>
            <a:ext cx="115482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>
                <a:solidFill>
                  <a:schemeClr val="tx1"/>
                </a:solidFill>
                <a:latin typeface="+mn-lt"/>
                <a:cs typeface="+mn-cs"/>
              </a:rPr>
              <a:t>Torque3</a:t>
            </a:r>
          </a:p>
        </p:txBody>
      </p:sp>
    </p:spTree>
    <p:extLst>
      <p:ext uri="{BB962C8B-B14F-4D97-AF65-F5344CB8AC3E}">
        <p14:creationId xmlns:p14="http://schemas.microsoft.com/office/powerpoint/2010/main" val="303327470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92FE8-A51A-4726-1F33-1CB092D29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4800957-C2D1-99F3-B7EB-4CC1CDF4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>
                <a:solidFill>
                  <a:srgbClr val="FF0000"/>
                </a:solidFill>
              </a:rPr>
              <a:t>Function 4.1  Pedal set</a:t>
            </a:r>
            <a:endParaRPr lang="en-AU" sz="28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F8EDC3-F8B1-D0AD-F750-F8255EEA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9222" name="Slide Number Placeholder 2">
            <a:extLst>
              <a:ext uri="{FF2B5EF4-FFF2-40B4-BE49-F238E27FC236}">
                <a16:creationId xmlns:a16="http://schemas.microsoft.com/office/drawing/2014/main" id="{8FF377FB-85A5-BE5E-DBB0-AEE60042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3F5695B-FB60-4EC3-8131-4BCA11E3DFA9}" type="slidenum">
              <a:rPr lang="en-AU" sz="1100" smtClean="0"/>
              <a:pPr eaLnBrk="1" hangingPunct="1"/>
              <a:t>9</a:t>
            </a:fld>
            <a:endParaRPr lang="en-AU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5A7BA-903E-6D0C-627C-B0B2F0386260}"/>
              </a:ext>
            </a:extLst>
          </p:cNvPr>
          <p:cNvSpPr txBox="1"/>
          <p:nvPr/>
        </p:nvSpPr>
        <p:spPr>
          <a:xfrm>
            <a:off x="2990206" y="4215817"/>
            <a:ext cx="2012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tx1"/>
                </a:solidFill>
              </a:rPr>
              <a:t>4.1 Pedal set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E56A3-8514-D88C-835D-45E492FAC791}"/>
              </a:ext>
            </a:extLst>
          </p:cNvPr>
          <p:cNvSpPr/>
          <p:nvPr/>
        </p:nvSpPr>
        <p:spPr bwMode="auto">
          <a:xfrm>
            <a:off x="2990206" y="4087019"/>
            <a:ext cx="2017986" cy="1334814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C2D7F5-4815-5C6A-A52B-8768014C3181}"/>
              </a:ext>
            </a:extLst>
          </p:cNvPr>
          <p:cNvCxnSpPr/>
          <p:nvPr/>
        </p:nvCxnSpPr>
        <p:spPr bwMode="auto">
          <a:xfrm>
            <a:off x="1834068" y="4734446"/>
            <a:ext cx="115613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32F057-B182-8E7C-F0CE-27461298BF2D}"/>
              </a:ext>
            </a:extLst>
          </p:cNvPr>
          <p:cNvCxnSpPr/>
          <p:nvPr/>
        </p:nvCxnSpPr>
        <p:spPr bwMode="auto">
          <a:xfrm>
            <a:off x="5002936" y="4758819"/>
            <a:ext cx="115613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E7BE99-7A57-E43E-9FE9-90FA8C51747C}"/>
              </a:ext>
            </a:extLst>
          </p:cNvPr>
          <p:cNvSpPr txBox="1"/>
          <p:nvPr/>
        </p:nvSpPr>
        <p:spPr>
          <a:xfrm>
            <a:off x="2218815" y="3763853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B6C35-4DB9-7D5F-AF4E-96C6B8E99630}"/>
              </a:ext>
            </a:extLst>
          </p:cNvPr>
          <p:cNvSpPr txBox="1"/>
          <p:nvPr/>
        </p:nvSpPr>
        <p:spPr>
          <a:xfrm>
            <a:off x="5844223" y="4754426"/>
            <a:ext cx="21336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solidFill>
                  <a:schemeClr val="tx1"/>
                </a:solidFill>
                <a:latin typeface="+mn-lt"/>
                <a:cs typeface="+mn-cs"/>
              </a:rPr>
              <a:t>Torque output from paddle shaft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695DA-5AD5-1E0A-0D36-A1A5CEAD3FE9}"/>
              </a:ext>
            </a:extLst>
          </p:cNvPr>
          <p:cNvSpPr txBox="1"/>
          <p:nvPr/>
        </p:nvSpPr>
        <p:spPr>
          <a:xfrm>
            <a:off x="1231870" y="3302123"/>
            <a:ext cx="137358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solidFill>
                  <a:schemeClr val="tx1"/>
                </a:solidFill>
                <a:latin typeface="+mn-lt"/>
                <a:cs typeface="+mn-cs"/>
              </a:rPr>
              <a:t>Force by foot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3E6C24E-EFCE-01B4-6332-4046E0F3E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573548"/>
              </p:ext>
            </p:extLst>
          </p:nvPr>
        </p:nvGraphicFramePr>
        <p:xfrm>
          <a:off x="6613484" y="4092576"/>
          <a:ext cx="1604675" cy="64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228600" progId="Equation.DSMT4">
                  <p:embed/>
                </p:oleObj>
              </mc:Choice>
              <mc:Fallback>
                <p:oleObj name="Equation" r:id="rId2" imgW="57132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3E6C24E-EFCE-01B4-6332-4046E0F3E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13484" y="4092576"/>
                        <a:ext cx="1604675" cy="641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D74267-0780-8233-67B5-0069E2C417C8}"/>
              </a:ext>
            </a:extLst>
          </p:cNvPr>
          <p:cNvSpPr txBox="1"/>
          <p:nvPr/>
        </p:nvSpPr>
        <p:spPr>
          <a:xfrm>
            <a:off x="-31934" y="5706241"/>
            <a:ext cx="488814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>
                <a:solidFill>
                  <a:schemeClr val="tx1"/>
                </a:solidFill>
                <a:latin typeface="+mn-lt"/>
                <a:cs typeface="+mn-cs"/>
              </a:rPr>
              <a:t>Actually </a:t>
            </a:r>
            <a:r>
              <a:rPr lang="en-AU" sz="3200" i="1" dirty="0">
                <a:solidFill>
                  <a:schemeClr val="tx1"/>
                </a:solidFill>
                <a:latin typeface="+mn-lt"/>
                <a:cs typeface="+mn-cs"/>
              </a:rPr>
              <a:t>K</a:t>
            </a:r>
            <a:r>
              <a:rPr lang="en-AU" sz="3200" baseline="-25000" dirty="0">
                <a:solidFill>
                  <a:schemeClr val="tx1"/>
                </a:solidFill>
                <a:latin typeface="+mn-lt"/>
                <a:cs typeface="+mn-cs"/>
              </a:rPr>
              <a:t>1</a:t>
            </a:r>
            <a:r>
              <a:rPr lang="en-AU" sz="3200" dirty="0">
                <a:solidFill>
                  <a:schemeClr val="tx1"/>
                </a:solidFill>
                <a:latin typeface="+mn-lt"/>
                <a:cs typeface="+mn-cs"/>
              </a:rPr>
              <a:t> = </a:t>
            </a:r>
            <a:r>
              <a:rPr lang="en-AU" sz="3200" i="1" dirty="0" err="1">
                <a:solidFill>
                  <a:schemeClr val="tx1"/>
                </a:solidFill>
                <a:latin typeface="+mn-lt"/>
                <a:cs typeface="+mn-cs"/>
              </a:rPr>
              <a:t>R</a:t>
            </a:r>
            <a:r>
              <a:rPr lang="en-AU" sz="3200" baseline="-25000" dirty="0" err="1">
                <a:solidFill>
                  <a:schemeClr val="tx1"/>
                </a:solidFill>
                <a:latin typeface="+mn-lt"/>
                <a:cs typeface="+mn-cs"/>
              </a:rPr>
              <a:t>Pedal</a:t>
            </a:r>
            <a:endParaRPr lang="en-AU" sz="3200" baseline="-25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BB7B63-CCC0-34E5-BE54-1BA3D4D68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221" y="1106518"/>
            <a:ext cx="2378883" cy="19565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327AC0-51F0-9483-1874-AE27CBA10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156" y="859735"/>
            <a:ext cx="1465836" cy="277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8158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lank">
  <a:themeElements>
    <a:clrScheme name="Blan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EBDB0"/>
      </a:accent1>
      <a:accent2>
        <a:srgbClr val="EE3224"/>
      </a:accent2>
      <a:accent3>
        <a:srgbClr val="FFFFFF"/>
      </a:accent3>
      <a:accent4>
        <a:srgbClr val="000000"/>
      </a:accent4>
      <a:accent5>
        <a:srgbClr val="DBDBD4"/>
      </a:accent5>
      <a:accent6>
        <a:srgbClr val="D82C20"/>
      </a:accent6>
      <a:hlink>
        <a:srgbClr val="000000"/>
      </a:hlink>
      <a:folHlink>
        <a:srgbClr val="FFEE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EBDB0"/>
        </a:accent1>
        <a:accent2>
          <a:srgbClr val="EE3224"/>
        </a:accent2>
        <a:accent3>
          <a:srgbClr val="FFFFFF"/>
        </a:accent3>
        <a:accent4>
          <a:srgbClr val="000000"/>
        </a:accent4>
        <a:accent5>
          <a:srgbClr val="DBDBD4"/>
        </a:accent5>
        <a:accent6>
          <a:srgbClr val="D82C20"/>
        </a:accent6>
        <a:hlink>
          <a:srgbClr val="000000"/>
        </a:hlink>
        <a:folHlink>
          <a:srgbClr val="FF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b52b3a1-dbcb-41fb-a452-370cf542753f}" enabled="1" method="Privileged" siteId="{d1323671-cdbe-4417-b4d4-bdb24b51316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4571</TotalTime>
  <Words>501</Words>
  <Application>Microsoft Office PowerPoint</Application>
  <PresentationFormat>On-screen Show (4:3)</PresentationFormat>
  <Paragraphs>109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Times New Roman</vt:lpstr>
      <vt:lpstr>Blank</vt:lpstr>
      <vt:lpstr>Equation</vt:lpstr>
      <vt:lpstr>MIET2385 Systems Engineering Principles  Systems Engineering V Lifecycle – Verification Test Plan – Tutorial – Electrical bicycle</vt:lpstr>
      <vt:lpstr>Insert your name, student number and program BEFORE submitting to CANVAS</vt:lpstr>
      <vt:lpstr>Concept of Operations Electric Bicycle</vt:lpstr>
      <vt:lpstr>Concept of Operations Type A</vt:lpstr>
      <vt:lpstr>Hierarchy of Functions – Electric Bicycle Type A operation</vt:lpstr>
      <vt:lpstr>FFBD Type A</vt:lpstr>
      <vt:lpstr>Hierarchy of Functions – Electric Bicycle Type A operation</vt:lpstr>
      <vt:lpstr>FFBD Function 4 – Manual assist clutch</vt:lpstr>
      <vt:lpstr>Function 4.1  Pedal set</vt:lpstr>
      <vt:lpstr>Function 4.2  Gear 1</vt:lpstr>
      <vt:lpstr>Function 4.3  Chain</vt:lpstr>
      <vt:lpstr>Function 4.4  Clutch</vt:lpstr>
      <vt:lpstr>Function 4.5  Gear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Mo</dc:creator>
  <cp:lastModifiedBy>John Mo</cp:lastModifiedBy>
  <cp:revision>275</cp:revision>
  <cp:lastPrinted>2015-07-27T06:55:47Z</cp:lastPrinted>
  <dcterms:created xsi:type="dcterms:W3CDTF">2010-05-29T11:35:21Z</dcterms:created>
  <dcterms:modified xsi:type="dcterms:W3CDTF">2025-07-20T08:18:53Z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52b3a1-dbcb-41fb-a452-370cf542753f_Enabled">
    <vt:lpwstr>true</vt:lpwstr>
  </property>
  <property fmtid="{D5CDD505-2E9C-101B-9397-08002B2CF9AE}" pid="3" name="MSIP_Label_1b52b3a1-dbcb-41fb-a452-370cf542753f_SetDate">
    <vt:lpwstr>2022-02-03T00:24:17Z</vt:lpwstr>
  </property>
  <property fmtid="{D5CDD505-2E9C-101B-9397-08002B2CF9AE}" pid="4" name="MSIP_Label_1b52b3a1-dbcb-41fb-a452-370cf542753f_Method">
    <vt:lpwstr>Privileged</vt:lpwstr>
  </property>
  <property fmtid="{D5CDD505-2E9C-101B-9397-08002B2CF9AE}" pid="5" name="MSIP_Label_1b52b3a1-dbcb-41fb-a452-370cf542753f_Name">
    <vt:lpwstr>Public</vt:lpwstr>
  </property>
  <property fmtid="{D5CDD505-2E9C-101B-9397-08002B2CF9AE}" pid="6" name="MSIP_Label_1b52b3a1-dbcb-41fb-a452-370cf542753f_SiteId">
    <vt:lpwstr>d1323671-cdbe-4417-b4d4-bdb24b51316b</vt:lpwstr>
  </property>
  <property fmtid="{D5CDD505-2E9C-101B-9397-08002B2CF9AE}" pid="7" name="MSIP_Label_1b52b3a1-dbcb-41fb-a452-370cf542753f_ActionId">
    <vt:lpwstr>df43bd18-5ace-43bc-b5ff-00007e7c811e</vt:lpwstr>
  </property>
  <property fmtid="{D5CDD505-2E9C-101B-9397-08002B2CF9AE}" pid="8" name="MSIP_Label_1b52b3a1-dbcb-41fb-a452-370cf542753f_ContentBits">
    <vt:lpwstr>0</vt:lpwstr>
  </property>
</Properties>
</file>