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sldIdLst>
    <p:sldId id="352" r:id="rId2"/>
    <p:sldId id="848" r:id="rId3"/>
    <p:sldId id="358" r:id="rId4"/>
    <p:sldId id="410" r:id="rId5"/>
    <p:sldId id="849" r:id="rId6"/>
    <p:sldId id="850" r:id="rId7"/>
    <p:sldId id="854" r:id="rId8"/>
    <p:sldId id="853" r:id="rId9"/>
    <p:sldId id="457" r:id="rId10"/>
    <p:sldId id="855" r:id="rId11"/>
    <p:sldId id="843" r:id="rId12"/>
    <p:sldId id="846" r:id="rId13"/>
    <p:sldId id="857" r:id="rId14"/>
    <p:sldId id="856" r:id="rId15"/>
    <p:sldId id="534" r:id="rId16"/>
    <p:sldId id="858" r:id="rId17"/>
    <p:sldId id="859" r:id="rId18"/>
  </p:sldIdLst>
  <p:sldSz cx="9144000" cy="6858000" type="screen4x3"/>
  <p:notesSz cx="7099300" cy="10234613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CC"/>
    <a:srgbClr val="66FFFF"/>
    <a:srgbClr val="CCFF66"/>
    <a:srgbClr val="3333CC"/>
    <a:srgbClr val="FFFF66"/>
    <a:srgbClr val="009900"/>
    <a:srgbClr val="66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35"/>
  </p:normalViewPr>
  <p:slideViewPr>
    <p:cSldViewPr snapToGrid="0">
      <p:cViewPr varScale="1">
        <p:scale>
          <a:sx n="115" d="100"/>
          <a:sy n="115" d="100"/>
        </p:scale>
        <p:origin x="15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2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2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9B82B23-BCFA-310B-4B71-8782E21754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fontAlgn="base" hangingPunct="1">
              <a:defRPr sz="13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4E8387B-0D2A-AB4F-3548-532594692A4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defRPr sz="13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B9DED8C-E8C3-7183-C0BA-76D7CEC80C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C9B7555C-32D8-75E8-AF15-D5AF29AE9D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A0B930AA-EACF-B3EA-8906-C6A30E7DAB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fontAlgn="base" hangingPunct="1">
              <a:defRPr sz="13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234E4062-67BE-0A3B-5B27-63776E3FC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D7CD51-38D1-4E8E-8CE6-8ACC447C681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3347489-26A0-6E77-A93B-5F74E4CFB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99A9498-6C11-A5E9-5BA2-1C2D88045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25A7696-5421-404D-2532-F05A455686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5EA0B4-1A5A-4DD4-98B2-F1A77599FFDB}" type="slidenum">
              <a:rPr lang="en-AU" altLang="en-US" sz="1300" smtClean="0">
                <a:solidFill>
                  <a:schemeClr val="tx1"/>
                </a:solidFill>
              </a:rPr>
              <a:pPr/>
              <a:t>5</a:t>
            </a:fld>
            <a:endParaRPr lang="en-AU" altLang="en-US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F37CC76-04F9-2785-3744-3E13A40594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BB0B84BF-6ADE-A26E-3C97-65055AFDD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D9CE46E-3DCF-5D02-D211-D12B73F92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D3272B-DBBE-436B-9B04-3B35FEC35AED}" type="slidenum">
              <a:rPr lang="en-AU" altLang="en-US" sz="1300" smtClean="0">
                <a:solidFill>
                  <a:schemeClr val="tx1"/>
                </a:solidFill>
              </a:rPr>
              <a:pPr/>
              <a:t>6</a:t>
            </a:fld>
            <a:endParaRPr lang="en-AU" altLang="en-US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C8048-02A2-4707-1307-C9C9832A0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200FDD9-A628-C0B4-9C88-30A54A28EC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E821409-27E7-B0ED-27E8-1D485CBFB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79978A5B-61EE-A663-E727-3149E355B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D3272B-DBBE-436B-9B04-3B35FEC35AED}" type="slidenum">
              <a:rPr lang="en-AU" altLang="en-US" sz="1300" smtClean="0">
                <a:solidFill>
                  <a:schemeClr val="tx1"/>
                </a:solidFill>
              </a:rPr>
              <a:pPr/>
              <a:t>7</a:t>
            </a:fld>
            <a:endParaRPr lang="en-AU" alt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07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31C13-D640-1923-C52D-6C71790CA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4D2C90D2-2308-5CDE-F22F-FB17D537E2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B9D5F587-F0FF-02F5-C4A2-563EBAE2E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49A2F6FB-28A5-36BD-5A43-EBC1D68C5B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D3272B-DBBE-436B-9B04-3B35FEC35AED}" type="slidenum">
              <a:rPr lang="en-AU" altLang="en-US" sz="1300" smtClean="0">
                <a:solidFill>
                  <a:schemeClr val="tx1"/>
                </a:solidFill>
              </a:rPr>
              <a:pPr/>
              <a:t>8</a:t>
            </a:fld>
            <a:endParaRPr lang="en-AU" alt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2625" y="1557338"/>
            <a:ext cx="6553200" cy="12954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2625" y="3357563"/>
            <a:ext cx="5859463" cy="503237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77821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8D9611-BEDA-D2AC-78A5-4511FD56DD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5B390E9-E85B-D555-A693-DF7DBB494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4CCED386-3DFA-11AF-0E62-D23F3CA67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94B9C-3803-4007-B6A6-879C9F0DF9E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8715900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638"/>
            <a:ext cx="2057400" cy="5891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19800" cy="5891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817E9-A223-392C-6B0B-21B6A8F6A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9CBD0702-88E7-F7AF-CC98-3A8267960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D9233D3F-F8B6-1E0E-0699-F5AC4DAC0A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567EC-B03A-4DA3-80E7-8C83A53EE5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9357593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shpContentSlideFooter">
            <a:extLst>
              <a:ext uri="{FF2B5EF4-FFF2-40B4-BE49-F238E27FC236}">
                <a16:creationId xmlns:a16="http://schemas.microsoft.com/office/drawing/2014/main" id="{513DF8B0-B516-5DAF-6D9C-CB9CAE474D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School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377893906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76730E-CB14-B463-D24A-FE83115E1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23B7F3FB-F340-BF22-B1DA-9FEDCBE08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F7BA64E8-25FB-FCAC-FF7F-E269952417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2B46-CD16-4508-876D-EDEB9DE0B00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363323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2D1788-BE25-DD72-9DE2-16A7E81ED8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C6592B2-4039-9D8C-D694-5F59478367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E97F2205-A184-50FA-A76A-5C64EFFF2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1F7FB-53E1-4913-920B-3973187F17F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503155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00163"/>
            <a:ext cx="40386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00163"/>
            <a:ext cx="40386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80682B-4A3C-7F7D-0259-D53CBF17B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390AADB-C4C2-0A56-B91D-58D469A8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027E8ACF-CD9A-743B-B8F5-ED94B2C4C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10FA2-78A5-463D-8170-863528BBA65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202926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525E76-99FA-9A3D-0423-EA12C29C7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CFC231FE-3B34-1460-6366-3772096CD5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2E578074-3901-AC65-ECF7-4AA90F951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22F59-D51A-4CA8-AD23-4951984374F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424333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1BD311-E2D5-5AE0-5D10-CB7A18C02C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6EC9987C-6C66-30F6-0D32-8B36780CB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7A94CC4E-B7E5-2270-DCC8-06C62248DC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1921E-19E8-4534-8049-AE1247560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5231273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C91A78-E65E-44CF-8255-B9E1D88398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B7965661-55AD-34F8-DB6D-109BD3EBF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BEBE4F96-1341-2483-5D49-69F94FB92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C03FF-8AB1-4C88-9D22-E06470A123F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4892942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FD4789-C164-4704-B1CE-0D554757D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B5D3A67E-542C-81D8-C085-1ECC8E046D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52BC7357-B665-EBFA-DB41-57CB37AA1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C4DC9-1875-49B7-8920-A235F22779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2135818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73EA2E-594E-7CD6-BDE1-19115AD51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CC9BCA9-9041-61D2-4D65-0D8ED65424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48E9D80C-8C5E-8A00-4BF9-DAC0A5BE7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F94A8-4654-41B3-9076-3458BC8822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091699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core footer">
            <a:extLst>
              <a:ext uri="{FF2B5EF4-FFF2-40B4-BE49-F238E27FC236}">
                <a16:creationId xmlns:a16="http://schemas.microsoft.com/office/drawing/2014/main" id="{12B65ECC-3B6B-BDB9-5A2F-6207662A3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41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9F12B096-7803-DEF1-E865-382258AFB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Header 1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FBFF6F1E-226E-17D3-F0DD-2FC85BA44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00163"/>
            <a:ext cx="822960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08BEE01-07A8-CD52-3722-EA356E736A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4500" y="656590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base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F361E119-3D56-1000-E2A8-452B883698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1438" y="6575425"/>
            <a:ext cx="3832225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base" hangingPunct="1"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3092" name="Rectangle 20">
            <a:extLst>
              <a:ext uri="{FF2B5EF4-FFF2-40B4-BE49-F238E27FC236}">
                <a16:creationId xmlns:a16="http://schemas.microsoft.com/office/drawing/2014/main" id="{8BB14D08-52C5-94F6-7DC2-932638A5B9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23038" y="6578600"/>
            <a:ext cx="21336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AEDDA9B6-55F6-43D8-ABD5-0A98528017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3" r:id="rId12"/>
  </p:sldLayoutIdLst>
  <p:transition spd="slow">
    <p:wip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50000"/>
        </a:spcBef>
        <a:spcAft>
          <a:spcPct val="0"/>
        </a:spcAft>
        <a:buClr>
          <a:srgbClr val="887E6E"/>
        </a:buClr>
        <a:buChar char="•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85775" indent="-161925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795338" indent="-161925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090613" indent="-166688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390650" indent="-171450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8478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3050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622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2194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CF1E74A0-E1CC-72E8-CC84-AD8E3E91333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657225"/>
            <a:ext cx="7607300" cy="3032125"/>
          </a:xfrm>
        </p:spPr>
        <p:txBody>
          <a:bodyPr/>
          <a:lstStyle/>
          <a:p>
            <a:r>
              <a:rPr lang="en-AU" altLang="en-US" sz="3300">
                <a:solidFill>
                  <a:schemeClr val="bg1"/>
                </a:solidFill>
                <a:ea typeface="ＭＳ Ｐゴシック" panose="020B0600070205080204" pitchFamily="34" charset="-128"/>
              </a:rPr>
              <a:t>MIET2565|2566</a:t>
            </a:r>
            <a:b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Systems Engineering Principles</a:t>
            </a:r>
            <a:b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b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Concept of Operations and User Requirements – Tutorial – Electrical bicycle</a:t>
            </a:r>
            <a:endParaRPr lang="en-US" altLang="en-US" sz="33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016275-86A3-E057-BA9C-0387F490CC82}"/>
              </a:ext>
            </a:extLst>
          </p:cNvPr>
          <p:cNvSpPr/>
          <p:nvPr/>
        </p:nvSpPr>
        <p:spPr bwMode="auto">
          <a:xfrm>
            <a:off x="685800" y="6311590"/>
            <a:ext cx="1332571" cy="4125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2A3E9-CD4D-20B5-7CC3-9103C8146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5FC58FA-4C1A-C77B-9457-2936563A1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7038" y="76200"/>
            <a:ext cx="8526462" cy="922338"/>
          </a:xfrm>
        </p:spPr>
        <p:txBody>
          <a:bodyPr/>
          <a:lstStyle/>
          <a:p>
            <a:r>
              <a:rPr lang="en-AU" altLang="en-US" sz="3600" b="1" dirty="0">
                <a:ea typeface="ＭＳ Ｐゴシック" panose="020B0600070205080204" pitchFamily="34" charset="-128"/>
              </a:rPr>
              <a:t>Concept of operations – 2 persons riding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50DA260B-02F0-E97D-8BE6-256924E141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542196"/>
            <a:ext cx="8229600" cy="4623653"/>
          </a:xfrm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Connect to the bike control.  Authenticate to use.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Release the idle support.  Hands to hold the handles.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?</a:t>
            </a:r>
          </a:p>
          <a:p>
            <a:pPr marL="342900" indent="-342900">
              <a:buFontTx/>
              <a:buAutoNum type="arabicPeriod"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12294" name="Slide Number Placeholder 5">
            <a:extLst>
              <a:ext uri="{FF2B5EF4-FFF2-40B4-BE49-F238E27FC236}">
                <a16:creationId xmlns:a16="http://schemas.microsoft.com/office/drawing/2014/main" id="{F27B86AC-A336-CD58-B133-EC3454C673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54F46C-BDA0-4379-84B9-FCAC6FE698E1}" type="slidenum">
              <a:rPr lang="en-AU" altLang="en-US" sz="1100" smtClean="0"/>
              <a:pPr/>
              <a:t>10</a:t>
            </a:fld>
            <a:endParaRPr lang="en-AU" altLang="en-US" sz="1100"/>
          </a:p>
        </p:txBody>
      </p:sp>
    </p:spTree>
    <p:extLst>
      <p:ext uri="{BB962C8B-B14F-4D97-AF65-F5344CB8AC3E}">
        <p14:creationId xmlns:p14="http://schemas.microsoft.com/office/powerpoint/2010/main" val="111709992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3E9BD70-8D2B-02E0-121D-F6B35FA3B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7038" y="76200"/>
            <a:ext cx="8229600" cy="922338"/>
          </a:xfrm>
        </p:spPr>
        <p:txBody>
          <a:bodyPr/>
          <a:lstStyle/>
          <a:p>
            <a:r>
              <a:rPr lang="en-AU" altLang="en-US" sz="3600" b="1">
                <a:ea typeface="ＭＳ Ｐゴシック" panose="020B0600070205080204" pitchFamily="34" charset="-128"/>
              </a:rPr>
              <a:t>Concept of operations – Charging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8FE7839-440D-B4CF-9752-33687E9E35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998538"/>
            <a:ext cx="8229600" cy="5167312"/>
          </a:xfrm>
        </p:spPr>
        <p:txBody>
          <a:bodyPr/>
          <a:lstStyle/>
          <a:p>
            <a:pPr marL="342900" indent="-342900">
              <a:buFontTx/>
              <a:buAutoNum type="arabicPeriod"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marL="342900" indent="-342900">
              <a:buFontTx/>
              <a:buAutoNum type="arabicPeriod"/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13318" name="Slide Number Placeholder 5">
            <a:extLst>
              <a:ext uri="{FF2B5EF4-FFF2-40B4-BE49-F238E27FC236}">
                <a16:creationId xmlns:a16="http://schemas.microsoft.com/office/drawing/2014/main" id="{6CA64837-2EC2-6777-A5BF-193C41FAD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76C384-78E3-4C39-82C1-EDB0DE127B39}" type="slidenum">
              <a:rPr lang="en-AU" altLang="en-US" sz="1100" smtClean="0"/>
              <a:pPr/>
              <a:t>11</a:t>
            </a:fld>
            <a:endParaRPr lang="en-AU" altLang="en-US" sz="110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E2E296-BBF4-7439-F327-04EC1ED21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" y="845344"/>
            <a:ext cx="8229600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85775" indent="-16192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795338" indent="-16192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090613" indent="-16668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390650" indent="-1714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1847850" indent="-171450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171450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171450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171450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buFontTx/>
              <a:buAutoNum type="arabicPeriod"/>
            </a:pPr>
            <a:r>
              <a:rPr lang="en-US" altLang="en-US" sz="2000" kern="0" dirty="0">
                <a:ea typeface="ＭＳ Ｐゴシック" panose="020B0600070205080204" pitchFamily="34" charset="-128"/>
              </a:rPr>
              <a:t>Park bicycle at charging station.  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2000" kern="0" dirty="0">
                <a:ea typeface="ＭＳ Ｐゴシック" panose="020B0600070205080204" pitchFamily="34" charset="-128"/>
              </a:rPr>
              <a:t>Check charger rating specification.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2000" kern="0" dirty="0">
                <a:ea typeface="ＭＳ Ｐゴシック" panose="020B0600070205080204" pitchFamily="34" charset="-128"/>
              </a:rPr>
              <a:t>?</a:t>
            </a:r>
          </a:p>
          <a:p>
            <a:pPr marL="342900" indent="-342900">
              <a:buFontTx/>
              <a:buAutoNum type="arabicPeriod"/>
            </a:pPr>
            <a:endParaRPr lang="en-US" altLang="en-US" sz="2000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FA1E759-5A18-5BFC-854C-50E9250EB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7038" y="76200"/>
            <a:ext cx="8229600" cy="922338"/>
          </a:xfrm>
        </p:spPr>
        <p:txBody>
          <a:bodyPr/>
          <a:lstStyle/>
          <a:p>
            <a:r>
              <a:rPr lang="en-AU" altLang="en-US" sz="3600" b="1" dirty="0">
                <a:ea typeface="ＭＳ Ｐゴシック" panose="020B0600070205080204" pitchFamily="34" charset="-128"/>
              </a:rPr>
              <a:t>Concept of operations – Carry goods (specify size, quantity, type, etc)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CFF622D-4AA9-1834-43F1-2F3AE9B1FC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33500"/>
            <a:ext cx="8229600" cy="4832350"/>
          </a:xfrm>
        </p:spPr>
        <p:txBody>
          <a:bodyPr/>
          <a:lstStyle/>
          <a:p>
            <a:pPr marL="342900" indent="-342900">
              <a:buFontTx/>
              <a:buAutoNum type="arabicPeriod"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marL="342900" indent="-342900">
              <a:buFontTx/>
              <a:buAutoNum type="arabicPeriod"/>
            </a:pP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14342" name="Slide Number Placeholder 5">
            <a:extLst>
              <a:ext uri="{FF2B5EF4-FFF2-40B4-BE49-F238E27FC236}">
                <a16:creationId xmlns:a16="http://schemas.microsoft.com/office/drawing/2014/main" id="{9F288907-DA1F-7091-DFB8-C320E39F5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854403-ABDF-4139-851F-F6457A3F86A1}" type="slidenum">
              <a:rPr lang="en-AU" altLang="en-US" sz="1100" smtClean="0"/>
              <a:pPr/>
              <a:t>12</a:t>
            </a:fld>
            <a:endParaRPr lang="en-AU" altLang="en-US" sz="110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15C1F6-5EF9-2534-D7C1-C92F7DD52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10686"/>
            <a:ext cx="8229600" cy="465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85775" indent="-16192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795338" indent="-16192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090613" indent="-16668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390650" indent="-1714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1847850" indent="-171450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171450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171450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171450" algn="l" rtl="0" fontAlgn="base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buFontTx/>
              <a:buAutoNum type="arabicPeriod"/>
            </a:pPr>
            <a:r>
              <a:rPr lang="en-US" altLang="en-US" sz="2000" kern="0" dirty="0">
                <a:ea typeface="ＭＳ Ｐゴシック" panose="020B0600070205080204" pitchFamily="34" charset="-128"/>
              </a:rPr>
              <a:t>?</a:t>
            </a:r>
          </a:p>
          <a:p>
            <a:pPr marL="342900" indent="-342900">
              <a:buFontTx/>
              <a:buAutoNum type="arabicPeriod"/>
            </a:pPr>
            <a:endParaRPr lang="en-US" altLang="en-US" sz="2000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0A9CB-953F-DDC6-1A99-3E5F37C46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4286A6E-7872-5875-2077-88AEC481D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366125" cy="922338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User Requirements from concept of operations – Rider authentication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B5E93-B3D6-F14E-88AD-161C8C8F0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03" y="1532051"/>
            <a:ext cx="7944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294730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8F485-05D0-FCFE-EDA4-F0E7FFA28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68C4ECA-BE35-6CDA-49EB-F2DDB9618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366125" cy="922338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User Requirements from concept of operations – Goods balancing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219F9-C6C3-EE5A-178C-24F405ABF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03" y="1532051"/>
            <a:ext cx="7944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834821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78F4D0B-EB29-7059-DC1C-2CB6130B4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366125" cy="922338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User Requirements from concept of operations – (Add your steps)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A2FBB-07D0-7AFF-9064-1C568C226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03" y="1532051"/>
            <a:ext cx="7944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A2ABA-C341-7E4E-812C-926B7F69F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90D28D6-4BAD-5405-9C4C-0038EDE43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366125" cy="922338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User Requirements from concept of operations – (Add your steps)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63CF1-0067-8F36-BE24-55DC58692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03" y="1532051"/>
            <a:ext cx="7944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336715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589B5-79DF-85A9-3B13-C7BA56E32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DD962E0-6921-78FD-0ABC-B3E7CFBED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366125" cy="922338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User Requirements consolidated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79948-8163-6EBD-E51D-82EC50F78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03" y="1532051"/>
            <a:ext cx="7944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110701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3EAFB-72A3-B6AA-7909-1072157AB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5CFD2689-DB4C-98AD-84ED-A482E751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1318694"/>
          </a:xfrm>
        </p:spPr>
        <p:txBody>
          <a:bodyPr/>
          <a:lstStyle/>
          <a:p>
            <a:r>
              <a:rPr lang="en-AU" altLang="en-US" sz="33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Insert your name, student number and program</a:t>
            </a:r>
            <a:endParaRPr lang="en-US" altLang="en-US" sz="33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D01A2D70-F0DE-747C-E08A-603CBDE74D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006082"/>
            <a:ext cx="8229600" cy="4159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Name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Student number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Program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F15FD-5147-4ABF-F7D3-F1AD0C97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C8051-CF3C-405B-A92E-5156C46B7D7B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615347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7497450-220C-186F-C3C5-22FFD1D4E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15888"/>
            <a:ext cx="8229600" cy="1081087"/>
          </a:xfrm>
        </p:spPr>
        <p:txBody>
          <a:bodyPr/>
          <a:lstStyle/>
          <a:p>
            <a:pPr eaLnBrk="1" hangingPunct="1"/>
            <a:r>
              <a:rPr lang="en-AU" altLang="en-US" sz="3200">
                <a:ea typeface="ＭＳ Ｐゴシック" panose="020B0600070205080204" pitchFamily="34" charset="-128"/>
              </a:rPr>
              <a:t>Systems Engineering V Lifecycle Model – </a:t>
            </a:r>
            <a:br>
              <a:rPr lang="en-AU" altLang="en-US" sz="3200">
                <a:ea typeface="ＭＳ Ｐゴシック" panose="020B0600070205080204" pitchFamily="34" charset="-128"/>
              </a:rPr>
            </a:br>
            <a:r>
              <a:rPr lang="en-AU" altLang="en-US" sz="3200">
                <a:ea typeface="ＭＳ Ｐゴシック" panose="020B0600070205080204" pitchFamily="34" charset="-128"/>
              </a:rPr>
              <a:t>International Council on Systems Engineering (INCOSE)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E35F076B-A454-A9E8-BA04-4199014F6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6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" hangingPunct="1"/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148" name="Object 5">
            <a:extLst>
              <a:ext uri="{FF2B5EF4-FFF2-40B4-BE49-F238E27FC236}">
                <a16:creationId xmlns:a16="http://schemas.microsoft.com/office/drawing/2014/main" id="{91F5D8BB-3D95-0A79-277D-F12E0BD303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44675"/>
          <a:ext cx="9144000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238095" imgH="4428571" progId="Unknown">
                  <p:embed/>
                </p:oleObj>
              </mc:Choice>
              <mc:Fallback>
                <p:oleObj r:id="rId2" imgW="8238095" imgH="4428571" progId="Unknown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4675"/>
                        <a:ext cx="9144000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Oval 1">
            <a:extLst>
              <a:ext uri="{FF2B5EF4-FFF2-40B4-BE49-F238E27FC236}">
                <a16:creationId xmlns:a16="http://schemas.microsoft.com/office/drawing/2014/main" id="{6A183623-ABB2-40FF-7019-7D52D16ED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1685925"/>
            <a:ext cx="2276475" cy="1679575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" hangingPunct="1"/>
            <a:endParaRPr lang="en-US" altLang="en-US" sz="1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DE75B-5539-4FB3-A923-E3B709CB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62B46-CD16-4508-876D-EDEB9DE0B00F}" type="slidenum">
              <a:rPr lang="en-AU" altLang="en-US" smtClean="0"/>
              <a:pPr>
                <a:defRPr/>
              </a:pPr>
              <a:t>3</a:t>
            </a:fld>
            <a:endParaRPr lang="en-AU" altLang="en-US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F585C975-DEF0-7B5B-9620-80C16F1DA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985838"/>
            <a:ext cx="68707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>
            <a:extLst>
              <a:ext uri="{FF2B5EF4-FFF2-40B4-BE49-F238E27FC236}">
                <a16:creationId xmlns:a16="http://schemas.microsoft.com/office/drawing/2014/main" id="{86ADEA60-D47D-219D-7DB3-25EA5F45F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>
                <a:ea typeface="ＭＳ Ｐゴシック" panose="020B0600070205080204" pitchFamily="34" charset="-128"/>
              </a:rPr>
              <a:t>Electric Bicycle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172" name="Rectangle 7">
            <a:extLst>
              <a:ext uri="{FF2B5EF4-FFF2-40B4-BE49-F238E27FC236}">
                <a16:creationId xmlns:a16="http://schemas.microsoft.com/office/drawing/2014/main" id="{1D3D5FB1-2D03-A122-308F-F3762DCA1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90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Clr>
                <a:srgbClr val="887E6E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887E6E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887E6E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5897E-C6D5-3AB0-BC53-8D8D2CBD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1921E-19E8-4534-8049-AE124756036A}" type="slidenum">
              <a:rPr lang="en-AU" altLang="en-US" smtClean="0"/>
              <a:pPr>
                <a:defRPr/>
              </a:pPr>
              <a:t>4</a:t>
            </a:fld>
            <a:endParaRPr lang="en-AU" altLang="en-US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C45F818-BFC5-E738-A9F8-A41F0C557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9413" y="3175"/>
            <a:ext cx="8229600" cy="636588"/>
          </a:xfrm>
        </p:spPr>
        <p:txBody>
          <a:bodyPr/>
          <a:lstStyle/>
          <a:p>
            <a:r>
              <a:rPr lang="en-AU" altLang="en-US" sz="4000" b="1">
                <a:ea typeface="ＭＳ Ｐゴシック" panose="020B0600070205080204" pitchFamily="34" charset="-128"/>
              </a:rPr>
              <a:t>System context</a:t>
            </a:r>
          </a:p>
        </p:txBody>
      </p:sp>
      <p:sp>
        <p:nvSpPr>
          <p:cNvPr id="8197" name="Slide Number Placeholder 5">
            <a:extLst>
              <a:ext uri="{FF2B5EF4-FFF2-40B4-BE49-F238E27FC236}">
                <a16:creationId xmlns:a16="http://schemas.microsoft.com/office/drawing/2014/main" id="{2202039E-A34D-6674-5AF2-1B7AAD0B6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2D082E-FB64-4D4F-8E3B-73C44438F9FF}" type="slidenum">
              <a:rPr lang="en-AU" altLang="en-US" sz="1100" smtClean="0"/>
              <a:pPr/>
              <a:t>5</a:t>
            </a:fld>
            <a:endParaRPr lang="en-AU" altLang="en-US" sz="11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B9EA44-9888-3681-298D-F2C8BED62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942546"/>
              </p:ext>
            </p:extLst>
          </p:nvPr>
        </p:nvGraphicFramePr>
        <p:xfrm>
          <a:off x="280987" y="858127"/>
          <a:ext cx="8582025" cy="5577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3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9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tx1"/>
                          </a:solidFill>
                        </a:rPr>
                        <a:t>System characteristics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Description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What innovation would make your system design different from others?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</a:rPr>
                        <a:t>Systems are created for specified purposes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A form of low-cost minimum effort transport for short distances (within 50 km radius)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en-US" sz="1800" b="0" dirty="0">
                        <a:solidFill>
                          <a:schemeClr val="tx1"/>
                        </a:solidFill>
                        <a:ea typeface="ＭＳ Ｐゴシック" panose="020B0600070205080204" pitchFamily="34" charset="-128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/>
                        <a:t>Systems have users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Can be used for 1 or 2 persons to ride-on travel.  Goods under 50 kg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/>
                        <a:t>Systems interact with the environment around it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To be used in an inner city or urban area.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Other traffic on the same road, e.g. cars.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Need to watch out all directions during operation.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anose="020B0600070205080204" pitchFamily="34" charset="-128"/>
                          <a:cs typeface="+mn-cs"/>
                        </a:rPr>
                        <a:t>Rural and remote areas may be difficult due to road conditions and long distances.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anose="020B0600070205080204" pitchFamily="34" charset="-128"/>
                        <a:cs typeface="+mn-cs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C2E3F73-1B9E-B824-C152-E2D3D150F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9413" y="3175"/>
            <a:ext cx="8229600" cy="758825"/>
          </a:xfrm>
        </p:spPr>
        <p:txBody>
          <a:bodyPr/>
          <a:lstStyle/>
          <a:p>
            <a:r>
              <a:rPr lang="en-AU" altLang="en-US" sz="4000" b="1">
                <a:ea typeface="ＭＳ Ｐゴシック" panose="020B0600070205080204" pitchFamily="34" charset="-128"/>
              </a:rPr>
              <a:t>System context</a:t>
            </a:r>
          </a:p>
        </p:txBody>
      </p:sp>
      <p:sp>
        <p:nvSpPr>
          <p:cNvPr id="10245" name="Slide Number Placeholder 5">
            <a:extLst>
              <a:ext uri="{FF2B5EF4-FFF2-40B4-BE49-F238E27FC236}">
                <a16:creationId xmlns:a16="http://schemas.microsoft.com/office/drawing/2014/main" id="{0826E24F-864C-2926-5423-0CB9C4203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0AB057-1B86-43E4-9E64-5B3A2728037E}" type="slidenum">
              <a:rPr lang="en-AU" altLang="en-US" sz="1100" smtClean="0"/>
              <a:pPr/>
              <a:t>6</a:t>
            </a:fld>
            <a:endParaRPr lang="en-AU" altLang="en-US" sz="11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1A40E7-91A0-6611-DF0B-E2A9E22C5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75251"/>
              </p:ext>
            </p:extLst>
          </p:nvPr>
        </p:nvGraphicFramePr>
        <p:xfrm>
          <a:off x="280987" y="762000"/>
          <a:ext cx="8582025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1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6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tx1"/>
                          </a:solidFill>
                        </a:rPr>
                        <a:t>System characteristics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Description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What innovation would make your system design different from others?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/>
                        <a:t>System boundary should be clearly defined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="0" dirty="0">
                          <a:solidFill>
                            <a:schemeClr val="tx1"/>
                          </a:solidFill>
                        </a:rPr>
                        <a:t>The bike with battery installed. Special charging station (pack) for promised speedy charging.  Spare battery.  Wiring for all connections.  Note: power source is defined as grid power.</a:t>
                      </a:r>
                    </a:p>
                  </a:txBody>
                  <a:tcPr marL="91432" marR="91432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/>
                        <a:t>Systems are made by integrating components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Components: bike frame, motor, wheels, pedal and chain, controller, steering column, are assembled together.  Battery charger is connected to the controller via supplied wire.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57398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2FA73-36A0-54F3-90E1-DA679FC1D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A9181DA4-0D09-959C-F720-E84845A33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9413" y="3175"/>
            <a:ext cx="8229600" cy="758825"/>
          </a:xfrm>
        </p:spPr>
        <p:txBody>
          <a:bodyPr/>
          <a:lstStyle/>
          <a:p>
            <a:r>
              <a:rPr lang="en-AU" altLang="en-US" sz="4000" b="1">
                <a:ea typeface="ＭＳ Ｐゴシック" panose="020B0600070205080204" pitchFamily="34" charset="-128"/>
              </a:rPr>
              <a:t>System context</a:t>
            </a:r>
          </a:p>
        </p:txBody>
      </p:sp>
      <p:sp>
        <p:nvSpPr>
          <p:cNvPr id="10245" name="Slide Number Placeholder 5">
            <a:extLst>
              <a:ext uri="{FF2B5EF4-FFF2-40B4-BE49-F238E27FC236}">
                <a16:creationId xmlns:a16="http://schemas.microsoft.com/office/drawing/2014/main" id="{5A086D58-1518-0559-1A22-8E7B76BFC9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0AB057-1B86-43E4-9E64-5B3A2728037E}" type="slidenum">
              <a:rPr lang="en-AU" altLang="en-US" sz="1100" smtClean="0"/>
              <a:pPr/>
              <a:t>7</a:t>
            </a:fld>
            <a:endParaRPr lang="en-AU" altLang="en-US" sz="11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140BB32-7AB3-C0F3-9066-D7D734106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73063"/>
              </p:ext>
            </p:extLst>
          </p:nvPr>
        </p:nvGraphicFramePr>
        <p:xfrm>
          <a:off x="280988" y="739775"/>
          <a:ext cx="8582025" cy="32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8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tx1"/>
                          </a:solidFill>
                        </a:rPr>
                        <a:t>System characteristics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Description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What else makes it unique?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/>
                        <a:t>Systems are designed by the application of engineering science knowledge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anose="020B0600070205080204" pitchFamily="34" charset="-128"/>
                          <a:cs typeface="+mn-cs"/>
                        </a:rPr>
                        <a:t>System is stable only when it is running forward (Coriolis effect).  No reverse motion.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anose="020B0600070205080204" pitchFamily="34" charset="-128"/>
                          <a:cs typeface="+mn-cs"/>
                        </a:rPr>
                        <a:t>Extra support required when it is not going forward.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Induction electric drive system.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anose="020B0600070205080204" pitchFamily="34" charset="-128"/>
                          <a:cs typeface="+mn-cs"/>
                        </a:rPr>
                        <a:t>Constraints are that it can only travel on accessible paths, such as roads and footpaths.</a:t>
                      </a:r>
                    </a:p>
                  </a:txBody>
                  <a:tcPr marL="91432" marR="91432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en-US" sz="1800" b="0" dirty="0">
                        <a:solidFill>
                          <a:schemeClr val="tx1"/>
                        </a:solidFill>
                        <a:ea typeface="ＭＳ Ｐゴシック" panose="020B0600070205080204" pitchFamily="34" charset="-128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29007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81895-7501-A445-8C2C-FF5F971BB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3800F69-3E77-58A6-6B88-61714E801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9413" y="3175"/>
            <a:ext cx="8229600" cy="758825"/>
          </a:xfrm>
        </p:spPr>
        <p:txBody>
          <a:bodyPr/>
          <a:lstStyle/>
          <a:p>
            <a:r>
              <a:rPr lang="en-AU" altLang="en-US" sz="4000" b="1">
                <a:ea typeface="ＭＳ Ｐゴシック" panose="020B0600070205080204" pitchFamily="34" charset="-128"/>
              </a:rPr>
              <a:t>System context</a:t>
            </a:r>
          </a:p>
        </p:txBody>
      </p:sp>
      <p:sp>
        <p:nvSpPr>
          <p:cNvPr id="10245" name="Slide Number Placeholder 5">
            <a:extLst>
              <a:ext uri="{FF2B5EF4-FFF2-40B4-BE49-F238E27FC236}">
                <a16:creationId xmlns:a16="http://schemas.microsoft.com/office/drawing/2014/main" id="{BBF515FA-D6BD-A473-37DE-871A3FA2E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0AB057-1B86-43E4-9E64-5B3A2728037E}" type="slidenum">
              <a:rPr lang="en-AU" altLang="en-US" sz="1100" smtClean="0"/>
              <a:pPr/>
              <a:t>8</a:t>
            </a:fld>
            <a:endParaRPr lang="en-AU" altLang="en-US" sz="11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B74008-0147-E743-3A63-B499DB794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96225"/>
              </p:ext>
            </p:extLst>
          </p:nvPr>
        </p:nvGraphicFramePr>
        <p:xfrm>
          <a:off x="280988" y="739775"/>
          <a:ext cx="8582025" cy="4389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8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tx1"/>
                          </a:solidFill>
                        </a:rPr>
                        <a:t>System characteristics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Description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What else makes it unique?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/>
                        <a:t>Systems engineering tasks are often not repeating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anose="020B0600070205080204" pitchFamily="34" charset="-128"/>
                          <a:cs typeface="+mn-cs"/>
                        </a:rPr>
                        <a:t>System is stable only when it is running forward (Coriolis effect).  No reverse motion.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anose="020B0600070205080204" pitchFamily="34" charset="-128"/>
                          <a:cs typeface="+mn-cs"/>
                        </a:rPr>
                        <a:t>Extra support required when it is not going forward.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Induction electric drive system.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anose="020B0600070205080204" pitchFamily="34" charset="-128"/>
                          <a:cs typeface="+mn-cs"/>
                        </a:rPr>
                        <a:t>Constraints are that it can only travel on accessible paths, such as roads and footpaths.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                                                                                                                </a:t>
                      </a:r>
                    </a:p>
                  </a:txBody>
                  <a:tcPr marL="91432" marR="91432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/>
                        <a:t>Systems development and operations are multi-disciplinary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Disciplines: mechanical, electrical, electronics</a:t>
                      </a:r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anose="020B0600070205080204" pitchFamily="34" charset="-128"/>
                        <a:cs typeface="+mn-cs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42022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7F45B86-ADAC-DDD9-91A4-2F21AB418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7038" y="76200"/>
            <a:ext cx="8526462" cy="922338"/>
          </a:xfrm>
        </p:spPr>
        <p:txBody>
          <a:bodyPr/>
          <a:lstStyle/>
          <a:p>
            <a:r>
              <a:rPr lang="en-AU" altLang="en-US" sz="3600" b="1" dirty="0">
                <a:ea typeface="ＭＳ Ｐゴシック" panose="020B0600070205080204" pitchFamily="34" charset="-128"/>
              </a:rPr>
              <a:t>Concept of operations – 1 person riding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4CD1FB9-023E-04C3-3D3A-C395C37DAF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542196"/>
            <a:ext cx="8229600" cy="4623653"/>
          </a:xfrm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Connect to the bike control.  Authenticate to use.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Release the idle support.  Hands to hold the handles.</a:t>
            </a:r>
          </a:p>
          <a:p>
            <a:pPr marL="342900" indent="-342900">
              <a:buFontTx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?</a:t>
            </a:r>
          </a:p>
          <a:p>
            <a:pPr marL="342900" indent="-342900">
              <a:buFontTx/>
              <a:buAutoNum type="arabicPeriod"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12294" name="Slide Number Placeholder 5">
            <a:extLst>
              <a:ext uri="{FF2B5EF4-FFF2-40B4-BE49-F238E27FC236}">
                <a16:creationId xmlns:a16="http://schemas.microsoft.com/office/drawing/2014/main" id="{DD77EBBB-BDC9-9CD5-1729-AC8370281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54F46C-BDA0-4379-84B9-FCAC6FE698E1}" type="slidenum">
              <a:rPr lang="en-AU" altLang="en-US" sz="1100" smtClean="0"/>
              <a:pPr/>
              <a:t>9</a:t>
            </a:fld>
            <a:endParaRPr lang="en-AU" altLang="en-US" sz="1100"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lank">
  <a:themeElements>
    <a:clrScheme name="Blan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EBDB0"/>
      </a:accent1>
      <a:accent2>
        <a:srgbClr val="EE3224"/>
      </a:accent2>
      <a:accent3>
        <a:srgbClr val="FFFFFF"/>
      </a:accent3>
      <a:accent4>
        <a:srgbClr val="000000"/>
      </a:accent4>
      <a:accent5>
        <a:srgbClr val="DBDBD4"/>
      </a:accent5>
      <a:accent6>
        <a:srgbClr val="D82C20"/>
      </a:accent6>
      <a:hlink>
        <a:srgbClr val="000000"/>
      </a:hlink>
      <a:folHlink>
        <a:srgbClr val="FFEE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EBDB0"/>
        </a:accent1>
        <a:accent2>
          <a:srgbClr val="EE3224"/>
        </a:accent2>
        <a:accent3>
          <a:srgbClr val="FFFFFF"/>
        </a:accent3>
        <a:accent4>
          <a:srgbClr val="000000"/>
        </a:accent4>
        <a:accent5>
          <a:srgbClr val="DBDBD4"/>
        </a:accent5>
        <a:accent6>
          <a:srgbClr val="D82C20"/>
        </a:accent6>
        <a:hlink>
          <a:srgbClr val="000000"/>
        </a:hlink>
        <a:folHlink>
          <a:srgbClr val="FFE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b52b3a1-dbcb-41fb-a452-370cf542753f}" enabled="1" method="Privileged" siteId="{d1323671-cdbe-4417-b4d4-bdb24b51316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4533</TotalTime>
  <Words>562</Words>
  <Application>Microsoft Macintosh PowerPoint</Application>
  <PresentationFormat>On-screen Show (4:3)</PresentationFormat>
  <Paragraphs>89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Times New Roman</vt:lpstr>
      <vt:lpstr>Blank</vt:lpstr>
      <vt:lpstr>Unknown</vt:lpstr>
      <vt:lpstr>MIET2565|2566 Systems Engineering Principles  Concept of Operations and User Requirements – Tutorial – Electrical bicycle</vt:lpstr>
      <vt:lpstr>Insert your name, student number and program</vt:lpstr>
      <vt:lpstr>Systems Engineering V Lifecycle Model –  International Council on Systems Engineering (INCOSE)</vt:lpstr>
      <vt:lpstr>Electric Bicycle</vt:lpstr>
      <vt:lpstr>System context</vt:lpstr>
      <vt:lpstr>System context</vt:lpstr>
      <vt:lpstr>System context</vt:lpstr>
      <vt:lpstr>System context</vt:lpstr>
      <vt:lpstr>Concept of operations – 1 person riding</vt:lpstr>
      <vt:lpstr>Concept of operations – 2 persons riding</vt:lpstr>
      <vt:lpstr>Concept of operations – Charging</vt:lpstr>
      <vt:lpstr>Concept of operations – Carry goods (specify size, quantity, type, etc)</vt:lpstr>
      <vt:lpstr>User Requirements from concept of operations – Rider authentication</vt:lpstr>
      <vt:lpstr>User Requirements from concept of operations – Goods balancing</vt:lpstr>
      <vt:lpstr>User Requirements from concept of operations – (Add your steps)</vt:lpstr>
      <vt:lpstr>User Requirements from concept of operations – (Add your steps)</vt:lpstr>
      <vt:lpstr>User Requirements consolidated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Mo</dc:creator>
  <cp:lastModifiedBy>Byron Mason</cp:lastModifiedBy>
  <cp:revision>266</cp:revision>
  <cp:lastPrinted>2015-07-27T06:55:47Z</cp:lastPrinted>
  <dcterms:created xsi:type="dcterms:W3CDTF">2010-05-29T11:35:21Z</dcterms:created>
  <dcterms:modified xsi:type="dcterms:W3CDTF">2025-10-31T05:23:43Z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52b3a1-dbcb-41fb-a452-370cf542753f_Enabled">
    <vt:lpwstr>true</vt:lpwstr>
  </property>
  <property fmtid="{D5CDD505-2E9C-101B-9397-08002B2CF9AE}" pid="3" name="MSIP_Label_1b52b3a1-dbcb-41fb-a452-370cf542753f_SetDate">
    <vt:lpwstr>2022-02-03T00:24:17Z</vt:lpwstr>
  </property>
  <property fmtid="{D5CDD505-2E9C-101B-9397-08002B2CF9AE}" pid="4" name="MSIP_Label_1b52b3a1-dbcb-41fb-a452-370cf542753f_Method">
    <vt:lpwstr>Privileged</vt:lpwstr>
  </property>
  <property fmtid="{D5CDD505-2E9C-101B-9397-08002B2CF9AE}" pid="5" name="MSIP_Label_1b52b3a1-dbcb-41fb-a452-370cf542753f_Name">
    <vt:lpwstr>Public</vt:lpwstr>
  </property>
  <property fmtid="{D5CDD505-2E9C-101B-9397-08002B2CF9AE}" pid="6" name="MSIP_Label_1b52b3a1-dbcb-41fb-a452-370cf542753f_SiteId">
    <vt:lpwstr>d1323671-cdbe-4417-b4d4-bdb24b51316b</vt:lpwstr>
  </property>
  <property fmtid="{D5CDD505-2E9C-101B-9397-08002B2CF9AE}" pid="7" name="MSIP_Label_1b52b3a1-dbcb-41fb-a452-370cf542753f_ActionId">
    <vt:lpwstr>df43bd18-5ace-43bc-b5ff-00007e7c811e</vt:lpwstr>
  </property>
  <property fmtid="{D5CDD505-2E9C-101B-9397-08002B2CF9AE}" pid="8" name="MSIP_Label_1b52b3a1-dbcb-41fb-a452-370cf542753f_ContentBits">
    <vt:lpwstr>0</vt:lpwstr>
  </property>
</Properties>
</file>