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352" r:id="rId2"/>
    <p:sldId id="849" r:id="rId3"/>
    <p:sldId id="358" r:id="rId4"/>
    <p:sldId id="443" r:id="rId5"/>
    <p:sldId id="850" r:id="rId6"/>
    <p:sldId id="851" r:id="rId7"/>
    <p:sldId id="854" r:id="rId8"/>
    <p:sldId id="853" r:id="rId9"/>
    <p:sldId id="457" r:id="rId10"/>
    <p:sldId id="847" r:id="rId11"/>
    <p:sldId id="843" r:id="rId12"/>
    <p:sldId id="857" r:id="rId13"/>
    <p:sldId id="858" r:id="rId14"/>
    <p:sldId id="859" r:id="rId15"/>
    <p:sldId id="534" r:id="rId16"/>
    <p:sldId id="861" r:id="rId17"/>
    <p:sldId id="862" r:id="rId18"/>
    <p:sldId id="353" r:id="rId19"/>
  </p:sldIdLst>
  <p:sldSz cx="9144000" cy="6858000" type="screen4x3"/>
  <p:notesSz cx="7099300" cy="102346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CC"/>
    <a:srgbClr val="66FFFF"/>
    <a:srgbClr val="CCFF66"/>
    <a:srgbClr val="3333CC"/>
    <a:srgbClr val="FFFF66"/>
    <a:srgbClr val="009900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35"/>
  </p:normalViewPr>
  <p:slideViewPr>
    <p:cSldViewPr snapToGrid="0">
      <p:cViewPr varScale="1">
        <p:scale>
          <a:sx n="115" d="100"/>
          <a:sy n="115" d="100"/>
        </p:scale>
        <p:origin x="15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29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100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B836ACE-948A-D11F-27A2-7ED619AE83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85C4FDF-1E94-89BB-1C38-F54C5F3883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A45A2A1-395E-AB55-6A06-6A80B18E7C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F138C695-F633-5569-D23A-601B9969C7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9E68E3D7-AFE2-3E41-BFFE-73B77DEEAA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fontAlgn="base" hangingPunct="1">
              <a:defRPr sz="13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57321E8C-6A6E-E8FA-F93F-F85040266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74B695-F5DB-4D62-89B8-CF17F27244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3347489-26A0-6E77-A93B-5F74E4CFB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99A9498-6C11-A5E9-5BA2-1C2D88045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25A7696-5421-404D-2532-F05A455686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5EA0B4-1A5A-4DD4-98B2-F1A77599FFDB}" type="slidenum">
              <a:rPr lang="en-AU" altLang="en-US" sz="1300" smtClean="0">
                <a:solidFill>
                  <a:schemeClr val="tx1"/>
                </a:solidFill>
              </a:rPr>
              <a:pPr/>
              <a:t>5</a:t>
            </a:fld>
            <a:endParaRPr lang="en-AU" alt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F37CC76-04F9-2785-3744-3E13A40594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B0B84BF-6ADE-A26E-3C97-65055AFDD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D9CE46E-3DCF-5D02-D211-D12B73F92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D3272B-DBBE-436B-9B04-3B35FEC35AED}" type="slidenum">
              <a:rPr lang="en-AU" altLang="en-US" sz="1300" smtClean="0">
                <a:solidFill>
                  <a:schemeClr val="tx1"/>
                </a:solidFill>
              </a:rPr>
              <a:pPr/>
              <a:t>6</a:t>
            </a:fld>
            <a:endParaRPr lang="en-AU" alt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C8048-02A2-4707-1307-C9C9832A0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200FDD9-A628-C0B4-9C88-30A54A28EC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E821409-27E7-B0ED-27E8-1D485CBFB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9978A5B-61EE-A663-E727-3149E355B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D3272B-DBBE-436B-9B04-3B35FEC35AED}" type="slidenum">
              <a:rPr lang="en-AU" altLang="en-US" sz="1300" smtClean="0">
                <a:solidFill>
                  <a:schemeClr val="tx1"/>
                </a:solidFill>
              </a:rPr>
              <a:pPr/>
              <a:t>7</a:t>
            </a:fld>
            <a:endParaRPr lang="en-AU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0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31C13-D640-1923-C52D-6C71790CA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D2C90D2-2308-5CDE-F22F-FB17D537E2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B9D5F587-F0FF-02F5-C4A2-563EBAE2E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49A2F6FB-28A5-36BD-5A43-EBC1D68C5B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D3272B-DBBE-436B-9B04-3B35FEC35AED}" type="slidenum">
              <a:rPr lang="en-AU" altLang="en-US" sz="1300" smtClean="0">
                <a:solidFill>
                  <a:schemeClr val="tx1"/>
                </a:solidFill>
              </a:rPr>
              <a:pPr/>
              <a:t>8</a:t>
            </a:fld>
            <a:endParaRPr lang="en-AU" alt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2625" y="1557338"/>
            <a:ext cx="6553200" cy="1295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2625" y="3357563"/>
            <a:ext cx="5859463" cy="503237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050997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75389-F873-7479-A810-9CAF9ACD8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45AA0F3-49ED-E46E-3213-DFBF37175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CAE8A318-2750-AAF6-747A-6DFE1D889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BCC82-76D3-4A20-9D98-33BEC6D0FF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8579256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2057400" cy="5891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19800" cy="5891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8B1F1E-F87E-82DD-8AD6-F40CE5065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79B424A-33F7-B6FB-F9A7-986A27BDB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AEA74719-C246-2CA1-879D-B99946820A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C7A92-F603-4CF1-93D6-B1D5B00A040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4965045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hpContentSlideFooter">
            <a:extLst>
              <a:ext uri="{FF2B5EF4-FFF2-40B4-BE49-F238E27FC236}">
                <a16:creationId xmlns:a16="http://schemas.microsoft.com/office/drawing/2014/main" id="{23D7B26F-9E50-C0C1-58C6-A4A6B2B529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39718339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DFE674-1BEE-F10D-2511-3E04A152D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8B02011-B40A-72B2-A1C3-5C9D7E048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5C018199-7C4F-08FA-7775-232FBD45E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0884-E3F3-4979-A394-F9E862ED51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42993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4AB5B4-52F7-16FA-B88C-447C49685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80FC1C3-4BC6-5F32-A48E-14024D9A5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CA93DFAD-F3E5-0F2B-84C9-B5C8B2B79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E736D-181C-493D-9B79-99511BB658A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4364140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00163"/>
            <a:ext cx="4038600" cy="4865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75C9C-1D82-F6FC-70D1-1483C953B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5589319-BB9F-F8B8-DC42-98223486A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D2FEB4A4-2FEA-757E-FB68-DA3321CF2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F28D2-F3B1-4619-B806-6284E78B486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0180940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843554-6C84-3D94-E3C9-9F4D4C3D8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CAC0FBC1-6CBE-CD5F-F01C-EEBEFA6D79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97DC614F-92CC-6CAC-4D56-586D0CA7B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566E-19FF-4EEC-97DB-CBA551D9283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00508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724F76-DE2E-EB84-98D0-AF9FC15FE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4116818-435E-2BAA-218C-CC42EDEF1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F3D9E62F-E73F-02F4-1918-4471485F9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7B08-93CC-4E63-A014-F43538927B5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8456460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51708D-6520-F82E-E90C-EB408BCCFF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76032645-6710-FEDB-71D9-A1457ACA1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1CB5EF61-2A33-91C6-B32A-BE92620B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372CF-0C3B-4D4C-8DFD-B3654A6BB75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024416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3F3E8-4828-650F-D1F6-CDDC26EC2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0C5B7D6-E33C-1CC9-8E87-2D627A1B2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D79770C2-0A75-DD0A-677E-89D2D00A5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F2881-172B-41A4-9A43-E314B6C6FAF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6642718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9BDE7-7C11-CF31-49B0-A3539D7E6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B679FCC-2A19-7604-773B-C6AB13887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67D51FC8-90F4-E115-B7BE-14839CA00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F2E59-829A-402B-8E0D-1C945D4DAB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0335083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 descr="core footer">
            <a:extLst>
              <a:ext uri="{FF2B5EF4-FFF2-40B4-BE49-F238E27FC236}">
                <a16:creationId xmlns:a16="http://schemas.microsoft.com/office/drawing/2014/main" id="{13D2B12C-520E-22F6-47D6-41CB8D64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BAD83F95-747B-2EF6-4C23-5A1D29851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Header 1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2359E3B-556C-FBD3-B767-C92D1DC43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0163"/>
            <a:ext cx="82296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C7872A8-FB2A-B19D-7FD0-DE3462C62B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4500" y="65659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base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D7AFBB87-987C-FD94-A499-674F30A48C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1438" y="6575425"/>
            <a:ext cx="3832225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base" hangingPunct="1">
              <a:defRPr sz="11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AU"/>
              <a:t>School of Engineering</a:t>
            </a:r>
          </a:p>
        </p:txBody>
      </p:sp>
      <p:sp>
        <p:nvSpPr>
          <p:cNvPr id="3092" name="Rectangle 20">
            <a:extLst>
              <a:ext uri="{FF2B5EF4-FFF2-40B4-BE49-F238E27FC236}">
                <a16:creationId xmlns:a16="http://schemas.microsoft.com/office/drawing/2014/main" id="{05C17BA3-0E65-DC61-CD2B-54A74DA647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23038" y="6578600"/>
            <a:ext cx="2133600" cy="21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0B85A05-F06D-41CE-A66E-DE24A79E33A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5" r:id="rId12"/>
  </p:sldLayoutIdLst>
  <p:transition spd="slow">
    <p:wip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EE3224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50000"/>
        </a:spcBef>
        <a:spcAft>
          <a:spcPct val="0"/>
        </a:spcAft>
        <a:buClr>
          <a:srgbClr val="887E6E"/>
        </a:buClr>
        <a:buChar char="•"/>
        <a:defRPr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85775" indent="-161925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795338" indent="-161925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090613" indent="-166688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390650" indent="-171450" algn="l" rtl="0" eaLnBrk="0" fontAlgn="base" hangingPunct="0">
        <a:spcBef>
          <a:spcPct val="25000"/>
        </a:spcBef>
        <a:spcAft>
          <a:spcPct val="0"/>
        </a:spcAft>
        <a:buClr>
          <a:srgbClr val="887E6E"/>
        </a:buClr>
        <a:buFont typeface="Arial" panose="020B0604020202020204" pitchFamily="34" charset="0"/>
        <a:buChar char="–"/>
        <a:defRPr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8478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3050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622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219450" indent="-171450" algn="l" rtl="0" fontAlgn="base">
        <a:spcBef>
          <a:spcPct val="25000"/>
        </a:spcBef>
        <a:spcAft>
          <a:spcPct val="0"/>
        </a:spcAft>
        <a:buClr>
          <a:srgbClr val="887E6E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97172DF9-1452-4418-5BAC-A586A3588DC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657225"/>
            <a:ext cx="7607300" cy="3032125"/>
          </a:xfrm>
        </p:spPr>
        <p:txBody>
          <a:bodyPr/>
          <a:lstStyle/>
          <a:p>
            <a:r>
              <a:rPr lang="en-AU" altLang="en-US" sz="3300">
                <a:solidFill>
                  <a:schemeClr val="bg1"/>
                </a:solidFill>
                <a:ea typeface="ＭＳ Ｐゴシック" panose="020B0600070205080204" pitchFamily="34" charset="-128"/>
              </a:rPr>
              <a:t>MIET2565|2566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Systems Engineering Principles</a:t>
            </a: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b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AU" altLang="en-US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Concept of Operations and User Requirements – Tutorial – Human Jet</a:t>
            </a:r>
            <a:endParaRPr lang="en-US" altLang="en-US" sz="33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463C45-6918-2477-E93A-C4EB52267EBE}"/>
              </a:ext>
            </a:extLst>
          </p:cNvPr>
          <p:cNvSpPr/>
          <p:nvPr/>
        </p:nvSpPr>
        <p:spPr bwMode="auto">
          <a:xfrm>
            <a:off x="685800" y="6278137"/>
            <a:ext cx="1343722" cy="4125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9B33D83-C1F6-AFD0-BE8B-373F1E7F5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038" y="76200"/>
            <a:ext cx="8526462" cy="922338"/>
          </a:xfrm>
        </p:spPr>
        <p:txBody>
          <a:bodyPr/>
          <a:lstStyle/>
          <a:p>
            <a:r>
              <a:rPr lang="en-AU" altLang="en-US" sz="3600" b="1" dirty="0">
                <a:ea typeface="ＭＳ Ｐゴシック" panose="020B0600070205080204" pitchFamily="34" charset="-128"/>
              </a:rPr>
              <a:t>Concept of operations – Landing by going into an aircraft from the back (Select Method 1 or 2)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E3ADDE6-0CC9-0D01-6E3D-623CC60C5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054430"/>
            <a:ext cx="8229600" cy="4111419"/>
          </a:xfrm>
        </p:spPr>
        <p:txBody>
          <a:bodyPr/>
          <a:lstStyle/>
          <a:p>
            <a:pPr marL="647700" lvl="1" indent="-342900">
              <a:buFontTx/>
              <a:buAutoNum type="arabicPeriod"/>
            </a:pPr>
            <a:r>
              <a:rPr lang="en-US" altLang="en-US" sz="2000" dirty="0"/>
              <a:t>Human jet maneuver position in the sky behind an aircraft.</a:t>
            </a:r>
          </a:p>
          <a:p>
            <a:pPr marL="647700" lvl="1" indent="-342900">
              <a:buFontTx/>
              <a:buAutoNum type="arabicPeriod"/>
            </a:pPr>
            <a:endParaRPr lang="en-US" altLang="en-US" sz="2000" dirty="0"/>
          </a:p>
          <a:p>
            <a:pPr marL="647700" lvl="1" indent="-342900">
              <a:buFontTx/>
              <a:buAutoNum type="arabicPeriod"/>
            </a:pPr>
            <a:endParaRPr lang="en-US" altLang="en-US" sz="2000" dirty="0"/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AA6F092D-5115-6381-7B6D-D871E9003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579223-EEAD-4305-9827-CFC51E1C57BA}" type="slidenum">
              <a:rPr lang="en-AU" altLang="en-US" sz="1100" smtClean="0"/>
              <a:pPr/>
              <a:t>10</a:t>
            </a:fld>
            <a:endParaRPr lang="en-AU" altLang="en-US" sz="1100"/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9AABE50-7E8E-3098-5C2B-1F88112EE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6038"/>
            <a:ext cx="9093200" cy="922337"/>
          </a:xfrm>
        </p:spPr>
        <p:txBody>
          <a:bodyPr/>
          <a:lstStyle/>
          <a:p>
            <a:r>
              <a:rPr lang="en-AU" altLang="en-US" sz="3200" b="1" dirty="0">
                <a:ea typeface="ＭＳ Ｐゴシック" panose="020B0600070205080204" pitchFamily="34" charset="-128"/>
              </a:rPr>
              <a:t>Concept of operations – Stay flying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07CF5F1-D76A-8E67-BCD1-6585427D07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800100"/>
            <a:ext cx="8229600" cy="5765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Read flight information</a:t>
            </a:r>
          </a:p>
          <a:p>
            <a:pPr marL="457200" indent="-457200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Decide flight path</a:t>
            </a:r>
          </a:p>
          <a:p>
            <a:pPr marL="457200" indent="-457200">
              <a:spcBef>
                <a:spcPct val="0"/>
              </a:spcBef>
              <a:buClrTx/>
              <a:buFontTx/>
              <a:buAutoNum type="arabicPeriod"/>
            </a:pPr>
            <a:r>
              <a:rPr lang="en-US" altLang="en-US" sz="2000" dirty="0">
                <a:ea typeface="ＭＳ Ｐゴシック" panose="020B0600070205080204" pitchFamily="34" charset="-128"/>
              </a:rPr>
              <a:t>?</a:t>
            </a:r>
          </a:p>
          <a:p>
            <a:pPr marL="457200" indent="-457200">
              <a:spcBef>
                <a:spcPct val="0"/>
              </a:spcBef>
              <a:buClrTx/>
              <a:buFontTx/>
              <a:buAutoNum type="arabicPeriod"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ED1614AA-845D-9367-FC42-FCCD0349F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FC572D-A8CC-4EE0-B086-75E775D9C2CF}" type="slidenum">
              <a:rPr lang="en-AU" altLang="en-US" sz="1100" smtClean="0"/>
              <a:pPr/>
              <a:t>11</a:t>
            </a:fld>
            <a:endParaRPr lang="en-AU" altLang="en-US" sz="1100"/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0A9CB-953F-DDC6-1A99-3E5F37C46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4286A6E-7872-5875-2077-88AEC481D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 from concept of operations – Launch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71113484-B18A-FF32-A9AD-6568C2DF5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4500" y="6565900"/>
            <a:ext cx="21336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7F835FE9-4CAA-43DA-B08B-261DB6D0474D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l"/>
              <a:t>12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B5E93-B3D6-F14E-88AD-161C8C8F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3" y="1532051"/>
            <a:ext cx="7944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294730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B8F6F-BB7C-0BAE-8DEF-FAED3C8AF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CB4758E-D741-9904-E8F1-F1E4FE2B3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 from concept of operations – Land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DA5C744-A45B-D3FD-F95E-B6728F0E3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4500" y="6565900"/>
            <a:ext cx="21336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7F835FE9-4CAA-43DA-B08B-261DB6D0474D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l"/>
              <a:t>13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81B5C-D7A4-DF73-C189-5F3654C99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3" y="1532051"/>
            <a:ext cx="7944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902134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11A65-C7CA-5BDF-5A94-ACBE981BC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A8426F4-9DB4-E1EB-A6D8-723E7A349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 from concept of operations – In flight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BED4256-FE02-DEA4-123C-23734D061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4500" y="6565900"/>
            <a:ext cx="21336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7F835FE9-4CAA-43DA-B08B-261DB6D0474D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l"/>
              <a:t>14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83A0C-CC1E-9EE7-1BEC-3FFC6CE5B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3" y="1532051"/>
            <a:ext cx="7944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873831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78F4D0B-EB29-7059-DC1C-2CB6130B4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 from concept of operations – (Add your steps)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17A9FD5-A024-ADB3-DDAC-46C282C12C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4500" y="6565900"/>
            <a:ext cx="21336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7F835FE9-4CAA-43DA-B08B-261DB6D0474D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l"/>
              <a:t>15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A2FBB-07D0-7AFF-9064-1C568C226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3" y="1532051"/>
            <a:ext cx="7944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A2ABA-C341-7E4E-812C-926B7F69F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090D28D6-4BAD-5405-9C4C-0038EDE43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 from concept of operations – (Add your steps)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BE1CDC5-A342-FF8F-A531-DF30C198E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4500" y="6565900"/>
            <a:ext cx="21336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7F835FE9-4CAA-43DA-B08B-261DB6D0474D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l"/>
              <a:t>16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63CF1-0067-8F36-BE24-55DC58692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3" y="1532051"/>
            <a:ext cx="7944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336715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589B5-79DF-85A9-3B13-C7BA56E32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DD962E0-6921-78FD-0ABC-B3E7CFBED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366125" cy="922338"/>
          </a:xfrm>
        </p:spPr>
        <p:txBody>
          <a:bodyPr/>
          <a:lstStyle/>
          <a:p>
            <a:r>
              <a:rPr lang="en-AU" altLang="en-US" sz="32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User Requirements consolidated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069A4647-413C-22B3-51F7-B6AB63F5E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4500" y="6565900"/>
            <a:ext cx="213360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fld id="{7F835FE9-4CAA-43DA-B08B-261DB6D0474D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 algn="l"/>
              <a:t>17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79948-8163-6EBD-E51D-82EC50F78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03" y="1532051"/>
            <a:ext cx="7944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AU" alt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110701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38DB7933-2E04-4CD9-AFE5-B01A8216BFC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052513"/>
            <a:ext cx="8496300" cy="2087562"/>
          </a:xfrm>
        </p:spPr>
        <p:txBody>
          <a:bodyPr/>
          <a:lstStyle/>
          <a:p>
            <a:r>
              <a:rPr lang="en-AU" altLang="en-US" sz="4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Questions?</a:t>
            </a:r>
            <a:endParaRPr lang="en-US" altLang="en-US" sz="4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D2457360-0BE8-41BB-A2A0-49853CF09C4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D530CD-E75D-8FC5-7275-A64091ECEAA4}"/>
              </a:ext>
            </a:extLst>
          </p:cNvPr>
          <p:cNvSpPr/>
          <p:nvPr/>
        </p:nvSpPr>
        <p:spPr bwMode="auto">
          <a:xfrm>
            <a:off x="591015" y="6211229"/>
            <a:ext cx="1449658" cy="5018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3EAFB-72A3-B6AA-7909-1072157A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5CFD2689-DB4C-98AD-84ED-A482E7510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318694"/>
          </a:xfrm>
        </p:spPr>
        <p:txBody>
          <a:bodyPr/>
          <a:lstStyle/>
          <a:p>
            <a:r>
              <a:rPr lang="en-AU" altLang="en-US" sz="33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Insert your name, student number and program</a:t>
            </a:r>
            <a:endParaRPr lang="en-US" altLang="en-US" sz="33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D01A2D70-F0DE-747C-E08A-603CBDE74D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006082"/>
            <a:ext cx="8229600" cy="41597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Name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Student number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Program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F15FD-5147-4ABF-F7D3-F1AD0C97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C8051-CF3C-405B-A92E-5156C46B7D7B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4834686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2DEFCC7-5E38-BF70-6A65-CD598E064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229600" cy="1081087"/>
          </a:xfrm>
        </p:spPr>
        <p:txBody>
          <a:bodyPr/>
          <a:lstStyle/>
          <a:p>
            <a:pPr eaLnBrk="1" hangingPunct="1"/>
            <a:r>
              <a:rPr lang="en-AU" altLang="en-US" sz="3200">
                <a:ea typeface="ＭＳ Ｐゴシック" panose="020B0600070205080204" pitchFamily="34" charset="-128"/>
              </a:rPr>
              <a:t>Systems Engineering V Lifecycle Model – </a:t>
            </a:r>
            <a:br>
              <a:rPr lang="en-AU" altLang="en-US" sz="3200">
                <a:ea typeface="ＭＳ Ｐゴシック" panose="020B0600070205080204" pitchFamily="34" charset="-128"/>
              </a:rPr>
            </a:br>
            <a:r>
              <a:rPr lang="en-AU" altLang="en-US" sz="3200">
                <a:ea typeface="ＭＳ Ｐゴシック" panose="020B0600070205080204" pitchFamily="34" charset="-128"/>
              </a:rPr>
              <a:t>International Council on Systems Engineering (INCOSE)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2C1328D2-6DA4-B6B2-E05A-A849185C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6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48" name="Object 5">
            <a:extLst>
              <a:ext uri="{FF2B5EF4-FFF2-40B4-BE49-F238E27FC236}">
                <a16:creationId xmlns:a16="http://schemas.microsoft.com/office/drawing/2014/main" id="{FD490592-C310-3D4D-4051-9B63CD24DD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44675"/>
          <a:ext cx="91440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238095" imgH="4428571" progId="Unknown">
                  <p:embed/>
                </p:oleObj>
              </mc:Choice>
              <mc:Fallback>
                <p:oleObj r:id="rId2" imgW="8238095" imgH="4428571" progId="Unknow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9144000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Oval 1">
            <a:extLst>
              <a:ext uri="{FF2B5EF4-FFF2-40B4-BE49-F238E27FC236}">
                <a16:creationId xmlns:a16="http://schemas.microsoft.com/office/drawing/2014/main" id="{5BA3C37A-7555-78EE-08E9-761CBC163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1685925"/>
            <a:ext cx="2276475" cy="1679575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" hangingPunct="1"/>
            <a:endParaRPr lang="en-US" altLang="en-US" sz="10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E11FA-B3B6-41B4-F720-095AD612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RMIT University©2025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C5A29-1B33-0C63-6BC9-FD327233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B0884-E3F3-4979-A394-F9E862ED51D6}" type="slidenum">
              <a:rPr lang="en-AU" altLang="en-US" smtClean="0"/>
              <a:pPr>
                <a:defRPr/>
              </a:pPr>
              <a:t>3</a:t>
            </a:fld>
            <a:endParaRPr lang="en-AU" altLang="en-US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1CC27F24-3297-0FAC-18A3-C4DE656B4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Human Jet</a:t>
            </a:r>
          </a:p>
        </p:txBody>
      </p:sp>
      <p:pic>
        <p:nvPicPr>
          <p:cNvPr id="7171" name="Picture 9" descr="Related image">
            <a:extLst>
              <a:ext uri="{FF2B5EF4-FFF2-40B4-BE49-F238E27FC236}">
                <a16:creationId xmlns:a16="http://schemas.microsoft.com/office/drawing/2014/main" id="{199CC791-FC81-9B06-37A2-EE663BE6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449388"/>
            <a:ext cx="702945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F28A4-6E17-1051-C5BA-EA61702F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A7B08-93CC-4E63-A014-F43538927B51}" type="slidenum">
              <a:rPr lang="en-AU" altLang="en-US" smtClean="0"/>
              <a:pPr>
                <a:defRPr/>
              </a:pPr>
              <a:t>4</a:t>
            </a:fld>
            <a:endParaRPr lang="en-AU" altLang="en-US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C45F818-BFC5-E738-A9F8-A41F0C557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3175"/>
            <a:ext cx="8229600" cy="636588"/>
          </a:xfrm>
        </p:spPr>
        <p:txBody>
          <a:bodyPr/>
          <a:lstStyle/>
          <a:p>
            <a:r>
              <a:rPr lang="en-AU" altLang="en-US" sz="4000" b="1">
                <a:ea typeface="ＭＳ Ｐゴシック" panose="020B0600070205080204" pitchFamily="34" charset="-128"/>
              </a:rPr>
              <a:t>System context</a:t>
            </a:r>
          </a:p>
        </p:txBody>
      </p:sp>
      <p:sp>
        <p:nvSpPr>
          <p:cNvPr id="8197" name="Slide Number Placeholder 5">
            <a:extLst>
              <a:ext uri="{FF2B5EF4-FFF2-40B4-BE49-F238E27FC236}">
                <a16:creationId xmlns:a16="http://schemas.microsoft.com/office/drawing/2014/main" id="{2202039E-A34D-6674-5AF2-1B7AAD0B6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D2D082E-FB64-4D4F-8E3B-73C44438F9FF}" type="slidenum">
              <a:rPr lang="en-AU" altLang="en-US" sz="1100" smtClean="0"/>
              <a:pPr/>
              <a:t>5</a:t>
            </a:fld>
            <a:endParaRPr lang="en-AU" altLang="en-US" sz="11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B9EA44-9888-3681-298D-F2C8BED6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23752"/>
              </p:ext>
            </p:extLst>
          </p:nvPr>
        </p:nvGraphicFramePr>
        <p:xfrm>
          <a:off x="280987" y="858127"/>
          <a:ext cx="8582025" cy="4480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9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</a:rPr>
                        <a:t>System characteristics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Description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What innovation would make your system design different from others?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Systems are created for specified purposes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600" b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Fly at </a:t>
                      </a: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jet speed without in </a:t>
                      </a:r>
                      <a:r>
                        <a:rPr lang="en-US" altLang="en-US" sz="1600" b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an aircraft</a:t>
                      </a:r>
                    </a:p>
                    <a:p>
                      <a:endParaRPr lang="en-US" altLang="en-US" sz="1600" b="0" dirty="0">
                        <a:solidFill>
                          <a:schemeClr val="tx1"/>
                        </a:solidFill>
                        <a:ea typeface="ＭＳ Ｐゴシック" panose="020B0600070205080204" pitchFamily="34" charset="-128"/>
                      </a:endParaRPr>
                    </a:p>
                    <a:p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Intended as a sport</a:t>
                      </a:r>
                    </a:p>
                  </a:txBody>
                  <a:tcPr marL="91432" marR="9143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en-US" sz="1800" b="0" dirty="0">
                        <a:solidFill>
                          <a:schemeClr val="tx1"/>
                        </a:solidFill>
                        <a:ea typeface="ＭＳ Ｐゴシック" panose="020B0600070205080204" pitchFamily="34" charset="-128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have users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Single person use.  Person will be trained before actual flying.</a:t>
                      </a:r>
                    </a:p>
                  </a:txBody>
                  <a:tcPr marL="91432" marR="9143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interact with the environment around it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Flying altitude same as sky dive.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All parts of system are exposed to atmosphere.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Not for flying over build-up areas.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anose="020B0600070205080204" pitchFamily="34" charset="-128"/>
                          <a:cs typeface="+mn-cs"/>
                        </a:rPr>
                        <a:t>To be guided and monitored by a ground station.</a:t>
                      </a:r>
                    </a:p>
                  </a:txBody>
                  <a:tcPr marL="91432" marR="9143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C2E3F73-1B9E-B824-C152-E2D3D150F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3175"/>
            <a:ext cx="8229600" cy="758825"/>
          </a:xfrm>
        </p:spPr>
        <p:txBody>
          <a:bodyPr/>
          <a:lstStyle/>
          <a:p>
            <a:r>
              <a:rPr lang="en-AU" altLang="en-US" sz="4000" b="1">
                <a:ea typeface="ＭＳ Ｐゴシック" panose="020B0600070205080204" pitchFamily="34" charset="-128"/>
              </a:rPr>
              <a:t>System context</a:t>
            </a:r>
          </a:p>
        </p:txBody>
      </p:sp>
      <p:sp>
        <p:nvSpPr>
          <p:cNvPr id="10245" name="Slide Number Placeholder 5">
            <a:extLst>
              <a:ext uri="{FF2B5EF4-FFF2-40B4-BE49-F238E27FC236}">
                <a16:creationId xmlns:a16="http://schemas.microsoft.com/office/drawing/2014/main" id="{0826E24F-864C-2926-5423-0CB9C4203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0AB057-1B86-43E4-9E64-5B3A2728037E}" type="slidenum">
              <a:rPr lang="en-AU" altLang="en-US" sz="1100" smtClean="0"/>
              <a:pPr/>
              <a:t>6</a:t>
            </a:fld>
            <a:endParaRPr lang="en-AU" altLang="en-US" sz="11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1A40E7-91A0-6611-DF0B-E2A9E22C5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761984"/>
              </p:ext>
            </p:extLst>
          </p:nvPr>
        </p:nvGraphicFramePr>
        <p:xfrm>
          <a:off x="280987" y="762000"/>
          <a:ext cx="8582025" cy="332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6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</a:rPr>
                        <a:t>System characteristics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Description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What innovation would make your system design different from others?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 boundary should be clearly defined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All components carried with the person.</a:t>
                      </a:r>
                    </a:p>
                    <a:p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Communication via defined RF channel.</a:t>
                      </a:r>
                    </a:p>
                  </a:txBody>
                  <a:tcPr marL="91432" marR="9143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are made by integrating components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All components are coordinated by the flying person.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Person has visibility and control of flying conditions.</a:t>
                      </a:r>
                    </a:p>
                  </a:txBody>
                  <a:tcPr marL="91432" marR="9143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57398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FA73-36A0-54F3-90E1-DA679FC1D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9181DA4-0D09-959C-F720-E84845A33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3175"/>
            <a:ext cx="8229600" cy="758825"/>
          </a:xfrm>
        </p:spPr>
        <p:txBody>
          <a:bodyPr/>
          <a:lstStyle/>
          <a:p>
            <a:r>
              <a:rPr lang="en-AU" altLang="en-US" sz="4000" b="1">
                <a:ea typeface="ＭＳ Ｐゴシック" panose="020B0600070205080204" pitchFamily="34" charset="-128"/>
              </a:rPr>
              <a:t>System context</a:t>
            </a:r>
          </a:p>
        </p:txBody>
      </p:sp>
      <p:sp>
        <p:nvSpPr>
          <p:cNvPr id="10245" name="Slide Number Placeholder 5">
            <a:extLst>
              <a:ext uri="{FF2B5EF4-FFF2-40B4-BE49-F238E27FC236}">
                <a16:creationId xmlns:a16="http://schemas.microsoft.com/office/drawing/2014/main" id="{5A086D58-1518-0559-1A22-8E7B76BFC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0AB057-1B86-43E4-9E64-5B3A2728037E}" type="slidenum">
              <a:rPr lang="en-AU" altLang="en-US" sz="1100" smtClean="0"/>
              <a:pPr/>
              <a:t>7</a:t>
            </a:fld>
            <a:endParaRPr lang="en-AU" altLang="en-US" sz="11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140BB32-7AB3-C0F3-9066-D7D734106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32081"/>
              </p:ext>
            </p:extLst>
          </p:nvPr>
        </p:nvGraphicFramePr>
        <p:xfrm>
          <a:off x="280988" y="739775"/>
          <a:ext cx="8582025" cy="210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</a:rPr>
                        <a:t>System characteristics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Description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What else makes it unique?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are designed by the application of engineering science knowledge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Wing profile and person posture follow aerodynamics design requirements.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Engines designed to deliver calculated propulsion</a:t>
                      </a:r>
                      <a:endParaRPr kumimoji="0" lang="en-US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L="91432" marR="91432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en-US" sz="1800" b="0" dirty="0">
                        <a:solidFill>
                          <a:schemeClr val="tx1"/>
                        </a:solidFill>
                        <a:ea typeface="ＭＳ Ｐゴシック" panose="020B0600070205080204" pitchFamily="34" charset="-128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2900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81895-7501-A445-8C2C-FF5F971BB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3800F69-3E77-58A6-6B88-61714E801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413" y="3175"/>
            <a:ext cx="8229600" cy="758825"/>
          </a:xfrm>
        </p:spPr>
        <p:txBody>
          <a:bodyPr/>
          <a:lstStyle/>
          <a:p>
            <a:r>
              <a:rPr lang="en-AU" altLang="en-US" sz="4000" b="1">
                <a:ea typeface="ＭＳ Ｐゴシック" panose="020B0600070205080204" pitchFamily="34" charset="-128"/>
              </a:rPr>
              <a:t>System context</a:t>
            </a:r>
          </a:p>
        </p:txBody>
      </p:sp>
      <p:sp>
        <p:nvSpPr>
          <p:cNvPr id="10245" name="Slide Number Placeholder 5">
            <a:extLst>
              <a:ext uri="{FF2B5EF4-FFF2-40B4-BE49-F238E27FC236}">
                <a16:creationId xmlns:a16="http://schemas.microsoft.com/office/drawing/2014/main" id="{BBF515FA-D6BD-A473-37DE-871A3FA2E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0AB057-1B86-43E4-9E64-5B3A2728037E}" type="slidenum">
              <a:rPr lang="en-AU" altLang="en-US" sz="1100" smtClean="0"/>
              <a:pPr/>
              <a:t>8</a:t>
            </a:fld>
            <a:endParaRPr lang="en-AU" altLang="en-US" sz="11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B74008-0147-E743-3A63-B499DB794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403280"/>
              </p:ext>
            </p:extLst>
          </p:nvPr>
        </p:nvGraphicFramePr>
        <p:xfrm>
          <a:off x="280988" y="739775"/>
          <a:ext cx="8582025" cy="301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4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</a:rPr>
                        <a:t>System characteristics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Description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What else makes it unique?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engineering tasks are often not repeating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0" dirty="0">
                          <a:solidFill>
                            <a:schemeClr val="tx1"/>
                          </a:solidFill>
                          <a:ea typeface="ＭＳ Ｐゴシック" panose="020B0600070205080204" pitchFamily="34" charset="-128"/>
                        </a:rPr>
                        <a:t>Every person is different so as the system design for the wing, engine, helmet, etc.</a:t>
                      </a:r>
                    </a:p>
                  </a:txBody>
                  <a:tcPr marL="91432" marR="9143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dirty="0"/>
                        <a:t>Systems development and operations are multi-disciplinary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b="0" dirty="0">
                          <a:solidFill>
                            <a:schemeClr val="tx1"/>
                          </a:solidFill>
                        </a:rPr>
                        <a:t>Disciplines involved: mechanical, electronics, telecommunication, GIS</a:t>
                      </a:r>
                    </a:p>
                  </a:txBody>
                  <a:tcPr marL="91432" marR="91432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42022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B136447-8112-E988-6174-4FFC63836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038" y="76200"/>
            <a:ext cx="8526462" cy="922338"/>
          </a:xfrm>
        </p:spPr>
        <p:txBody>
          <a:bodyPr/>
          <a:lstStyle/>
          <a:p>
            <a:r>
              <a:rPr lang="en-AU" altLang="en-US" sz="3600" b="1" dirty="0">
                <a:ea typeface="ＭＳ Ｐゴシック" panose="020B0600070205080204" pitchFamily="34" charset="-128"/>
              </a:rPr>
              <a:t>Concept of operations – Aircraft launch (Select Method 1 or 2)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C947DE5-30A2-B74D-C83D-62CB20B1A9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4794250"/>
          </a:xfrm>
        </p:spPr>
        <p:txBody>
          <a:bodyPr/>
          <a:lstStyle/>
          <a:p>
            <a:pPr marL="647700" lvl="1" indent="-342900">
              <a:buFontTx/>
              <a:buAutoNum type="arabicPeriod"/>
            </a:pPr>
            <a:r>
              <a:rPr lang="en-US" altLang="en-US" sz="2000" dirty="0"/>
              <a:t>This system with the user is mounted under the wing of an aircraft</a:t>
            </a:r>
          </a:p>
          <a:p>
            <a:pPr marL="647700" lvl="1" indent="-342900">
              <a:buFontTx/>
              <a:buAutoNum type="arabicPeriod"/>
            </a:pPr>
            <a:endParaRPr lang="en-US" altLang="en-US" sz="2000" dirty="0"/>
          </a:p>
        </p:txBody>
      </p:sp>
      <p:sp>
        <p:nvSpPr>
          <p:cNvPr id="12294" name="Slide Number Placeholder 5">
            <a:extLst>
              <a:ext uri="{FF2B5EF4-FFF2-40B4-BE49-F238E27FC236}">
                <a16:creationId xmlns:a16="http://schemas.microsoft.com/office/drawing/2014/main" id="{384B8D33-312F-587B-3B95-FBD8F8D55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7175D8-5EB5-414C-97D9-16FE2BDA718A}" type="slidenum">
              <a:rPr lang="en-AU" altLang="en-US" sz="1100" smtClean="0"/>
              <a:pPr/>
              <a:t>9</a:t>
            </a:fld>
            <a:endParaRPr lang="en-AU" altLang="en-US" sz="1100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lank">
  <a:themeElements>
    <a:clrScheme name="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EBDB0"/>
      </a:accent1>
      <a:accent2>
        <a:srgbClr val="EE3224"/>
      </a:accent2>
      <a:accent3>
        <a:srgbClr val="FFFFFF"/>
      </a:accent3>
      <a:accent4>
        <a:srgbClr val="000000"/>
      </a:accent4>
      <a:accent5>
        <a:srgbClr val="DBDBD4"/>
      </a:accent5>
      <a:accent6>
        <a:srgbClr val="D82C20"/>
      </a:accent6>
      <a:hlink>
        <a:srgbClr val="000000"/>
      </a:hlink>
      <a:folHlink>
        <a:srgbClr val="FFEE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EBDB0"/>
        </a:accent1>
        <a:accent2>
          <a:srgbClr val="EE3224"/>
        </a:accent2>
        <a:accent3>
          <a:srgbClr val="FFFFFF"/>
        </a:accent3>
        <a:accent4>
          <a:srgbClr val="000000"/>
        </a:accent4>
        <a:accent5>
          <a:srgbClr val="DBDBD4"/>
        </a:accent5>
        <a:accent6>
          <a:srgbClr val="D82C20"/>
        </a:accent6>
        <a:hlink>
          <a:srgbClr val="000000"/>
        </a:hlink>
        <a:folHlink>
          <a:srgbClr val="FF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b52b3a1-dbcb-41fb-a452-370cf542753f}" enabled="1" method="Privileged" siteId="{d1323671-cdbe-4417-b4d4-bdb24b51316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4545</TotalTime>
  <Words>439</Words>
  <Application>Microsoft Macintosh PowerPoint</Application>
  <PresentationFormat>On-screen Show (4:3)</PresentationFormat>
  <Paragraphs>91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Times New Roman</vt:lpstr>
      <vt:lpstr>Blank</vt:lpstr>
      <vt:lpstr>Unknown</vt:lpstr>
      <vt:lpstr>MIET2565|2566 Systems Engineering Principles  Concept of Operations and User Requirements – Tutorial – Human Jet</vt:lpstr>
      <vt:lpstr>Insert your name, student number and program</vt:lpstr>
      <vt:lpstr>Systems Engineering V Lifecycle Model –  International Council on Systems Engineering (INCOSE)</vt:lpstr>
      <vt:lpstr>Human Jet</vt:lpstr>
      <vt:lpstr>System context</vt:lpstr>
      <vt:lpstr>System context</vt:lpstr>
      <vt:lpstr>System context</vt:lpstr>
      <vt:lpstr>System context</vt:lpstr>
      <vt:lpstr>Concept of operations – Aircraft launch (Select Method 1 or 2)</vt:lpstr>
      <vt:lpstr>Concept of operations – Landing by going into an aircraft from the back (Select Method 1 or 2)</vt:lpstr>
      <vt:lpstr>Concept of operations – Stay flying</vt:lpstr>
      <vt:lpstr>User Requirements from concept of operations – Launch</vt:lpstr>
      <vt:lpstr>User Requirements from concept of operations – Land</vt:lpstr>
      <vt:lpstr>User Requirements from concept of operations – In flight</vt:lpstr>
      <vt:lpstr>User Requirements from concept of operations – (Add your steps)</vt:lpstr>
      <vt:lpstr>User Requirements from concept of operations – (Add your steps)</vt:lpstr>
      <vt:lpstr>User Requirements consolidated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Mo</dc:creator>
  <cp:lastModifiedBy>Byron Mason</cp:lastModifiedBy>
  <cp:revision>274</cp:revision>
  <cp:lastPrinted>2015-07-27T06:55:47Z</cp:lastPrinted>
  <dcterms:created xsi:type="dcterms:W3CDTF">2010-05-29T11:35:21Z</dcterms:created>
  <dcterms:modified xsi:type="dcterms:W3CDTF">2025-11-07T04:44:56Z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52b3a1-dbcb-41fb-a452-370cf542753f_Enabled">
    <vt:lpwstr>true</vt:lpwstr>
  </property>
  <property fmtid="{D5CDD505-2E9C-101B-9397-08002B2CF9AE}" pid="3" name="MSIP_Label_1b52b3a1-dbcb-41fb-a452-370cf542753f_SetDate">
    <vt:lpwstr>2022-02-03T00:24:17Z</vt:lpwstr>
  </property>
  <property fmtid="{D5CDD505-2E9C-101B-9397-08002B2CF9AE}" pid="4" name="MSIP_Label_1b52b3a1-dbcb-41fb-a452-370cf542753f_Method">
    <vt:lpwstr>Privileged</vt:lpwstr>
  </property>
  <property fmtid="{D5CDD505-2E9C-101B-9397-08002B2CF9AE}" pid="5" name="MSIP_Label_1b52b3a1-dbcb-41fb-a452-370cf542753f_Name">
    <vt:lpwstr>Public</vt:lpwstr>
  </property>
  <property fmtid="{D5CDD505-2E9C-101B-9397-08002B2CF9AE}" pid="6" name="MSIP_Label_1b52b3a1-dbcb-41fb-a452-370cf542753f_SiteId">
    <vt:lpwstr>d1323671-cdbe-4417-b4d4-bdb24b51316b</vt:lpwstr>
  </property>
  <property fmtid="{D5CDD505-2E9C-101B-9397-08002B2CF9AE}" pid="7" name="MSIP_Label_1b52b3a1-dbcb-41fb-a452-370cf542753f_ActionId">
    <vt:lpwstr>df43bd18-5ace-43bc-b5ff-00007e7c811e</vt:lpwstr>
  </property>
  <property fmtid="{D5CDD505-2E9C-101B-9397-08002B2CF9AE}" pid="8" name="MSIP_Label_1b52b3a1-dbcb-41fb-a452-370cf542753f_ContentBits">
    <vt:lpwstr>0</vt:lpwstr>
  </property>
</Properties>
</file>