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3"/>
  </p:notesMasterIdLst>
  <p:sldIdLst>
    <p:sldId id="352" r:id="rId2"/>
    <p:sldId id="852" r:id="rId3"/>
    <p:sldId id="850" r:id="rId4"/>
    <p:sldId id="361" r:id="rId5"/>
    <p:sldId id="856" r:id="rId6"/>
    <p:sldId id="851" r:id="rId7"/>
    <p:sldId id="846" r:id="rId8"/>
    <p:sldId id="854" r:id="rId9"/>
    <p:sldId id="849" r:id="rId10"/>
    <p:sldId id="857" r:id="rId11"/>
    <p:sldId id="353" r:id="rId12"/>
  </p:sldIdLst>
  <p:sldSz cx="9144000" cy="6858000" type="screen4x3"/>
  <p:notesSz cx="7099300" cy="10234613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CC"/>
    <a:srgbClr val="66FFFF"/>
    <a:srgbClr val="CCFF66"/>
    <a:srgbClr val="3333CC"/>
    <a:srgbClr val="FFFF66"/>
    <a:srgbClr val="009900"/>
    <a:srgbClr val="66C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60" autoAdjust="0"/>
    <p:restoredTop sz="93948" autoAdjust="0"/>
  </p:normalViewPr>
  <p:slideViewPr>
    <p:cSldViewPr snapToGrid="0">
      <p:cViewPr varScale="1">
        <p:scale>
          <a:sx n="114" d="100"/>
          <a:sy n="114" d="100"/>
        </p:scale>
        <p:origin x="136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129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41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B21889A2-8600-45A3-AAAB-9E5A4FDED3F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1" fontAlgn="base" hangingPunct="1">
              <a:defRPr sz="13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CB957DC8-FE28-4471-8DFE-2B2DA00D2F3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fontAlgn="base" hangingPunct="1">
              <a:defRPr sz="13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0AB3001A-E121-458E-873B-BC96406066A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976EF683-4681-4757-BB22-2844EBD9B9E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A2AC81C1-AA77-4797-B0FC-B927C5FAF22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1" fontAlgn="base" hangingPunct="1">
              <a:defRPr sz="13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1991" name="Rectangle 7">
            <a:extLst>
              <a:ext uri="{FF2B5EF4-FFF2-40B4-BE49-F238E27FC236}">
                <a16:creationId xmlns:a16="http://schemas.microsoft.com/office/drawing/2014/main" id="{31287C6A-BCDE-497B-ABFD-7B896383B7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04A5837-95A7-43C6-A79F-D137B4831F4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2625" y="1557338"/>
            <a:ext cx="6553200" cy="129540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2625" y="3357563"/>
            <a:ext cx="5859463" cy="503237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AU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4072332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101DC4-2C5D-4A8F-9C3B-6AD7B98048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RMIT University©2025</a:t>
            </a:r>
            <a:endParaRPr lang="en-AU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FE10E7E1-7E57-47E4-B6E4-7223B1D9D1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School of Engineering</a:t>
            </a: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44C3B839-A459-4603-A7C1-ACB1BDF930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055D7-6A3F-426A-BFF4-2DC86E937AA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0003735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638"/>
            <a:ext cx="2057400" cy="58912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74638"/>
            <a:ext cx="6019800" cy="58912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864158-6B4A-4D3D-814D-39637C75B2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RMIT University©2025</a:t>
            </a:r>
            <a:endParaRPr lang="en-AU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04466B1C-4BA2-4198-B0EE-AE700D50E8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School of Engineering</a:t>
            </a: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776740BB-9988-4895-B337-28F90183DD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15042-E394-4D5F-9BE4-0406EDCF8BD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36928223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76375" y="1592263"/>
            <a:ext cx="3019425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2263"/>
            <a:ext cx="3019425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shpContentSlideFooter">
            <a:extLst>
              <a:ext uri="{FF2B5EF4-FFF2-40B4-BE49-F238E27FC236}">
                <a16:creationId xmlns:a16="http://schemas.microsoft.com/office/drawing/2014/main" id="{10F95847-7C94-457D-9419-2BB512E647A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School of Engineering</a:t>
            </a:r>
          </a:p>
        </p:txBody>
      </p:sp>
    </p:spTree>
    <p:extLst>
      <p:ext uri="{BB962C8B-B14F-4D97-AF65-F5344CB8AC3E}">
        <p14:creationId xmlns:p14="http://schemas.microsoft.com/office/powerpoint/2010/main" val="3541824005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6776EC-1CDC-4891-A32D-D9321C7298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RMIT University©2025</a:t>
            </a:r>
            <a:endParaRPr lang="en-AU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C312F6AE-6322-4B1F-9C83-3B2F5BE62B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School of Engineering</a:t>
            </a: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9B50737C-BE20-4448-BFC2-FF99261D49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E2838-3B7D-4580-AF28-D1DEC478DDB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87717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D3DE3A-392D-4F88-9CBD-DE61492D6F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RMIT University©2025</a:t>
            </a:r>
            <a:endParaRPr lang="en-AU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E82AD43A-954C-4AE3-AA18-4C20A5AFA0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School of Engineering</a:t>
            </a: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9D685700-0C44-44A1-9260-A79E32CF9A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7A001-B970-4E2A-B98C-308C74AEA86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0876919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DA9C0D-1428-4248-B8B5-9391E025F1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RMIT University©2025</a:t>
            </a:r>
            <a:endParaRPr lang="en-AU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4B0A97D3-ACE4-46DF-9135-C75CDD8AF0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School of Engineering</a:t>
            </a: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5453ED7D-3577-4B71-94D6-18A1991120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6E448-CAA0-4BD7-A686-4EF5701F82C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3402002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00163"/>
            <a:ext cx="4038600" cy="4865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00163"/>
            <a:ext cx="4038600" cy="4865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AC9C31-3BA0-42A8-B246-62299F6830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RMIT University©2025</a:t>
            </a:r>
            <a:endParaRPr lang="en-AU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E425AE5F-A30D-4A20-8020-0A313E19A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School of Engineering</a:t>
            </a:r>
          </a:p>
        </p:txBody>
      </p:sp>
      <p:sp>
        <p:nvSpPr>
          <p:cNvPr id="7" name="Rectangle 20">
            <a:extLst>
              <a:ext uri="{FF2B5EF4-FFF2-40B4-BE49-F238E27FC236}">
                <a16:creationId xmlns:a16="http://schemas.microsoft.com/office/drawing/2014/main" id="{795F7C1E-5CC6-4E31-A4BD-2931EE3AC9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56993-74DE-44AF-B341-968AC0A1AC7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0688638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1D2EAE3-CEEB-4B61-924D-0A9DEDAB05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RMIT University©2025</a:t>
            </a:r>
            <a:endParaRPr lang="en-AU"/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9DB7A8FA-6FC2-45E2-8C3B-D60C9E314C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School of Engineering</a:t>
            </a:r>
          </a:p>
        </p:txBody>
      </p:sp>
      <p:sp>
        <p:nvSpPr>
          <p:cNvPr id="9" name="Rectangle 20">
            <a:extLst>
              <a:ext uri="{FF2B5EF4-FFF2-40B4-BE49-F238E27FC236}">
                <a16:creationId xmlns:a16="http://schemas.microsoft.com/office/drawing/2014/main" id="{1D634B97-E4B3-4A75-926A-C96CAD9BD4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49057-DF5F-4F4C-9EB2-D1C5E03BF35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457972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BA9B9BF-D31C-4B1C-8488-5869EAA861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RMIT University©2025</a:t>
            </a:r>
            <a:endParaRPr lang="en-AU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7A61D47D-4AAE-45E6-A5C3-75E8412F9F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School of Engineering</a:t>
            </a: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156A3F9F-1BC7-4CC2-88D3-4C119D38C0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89DA1-6823-43AD-BB55-C7F1765FC1E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38888591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423F811-C809-4298-857C-532B13874B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RMIT University©2025</a:t>
            </a:r>
            <a:endParaRPr lang="en-AU"/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645C5BA9-6EDD-4CA8-BB04-F81860DF5B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School of Engineering</a:t>
            </a:r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1536C495-A5AD-4E9D-AF31-83CB553006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FE9B7-9CDE-4629-9151-A699966F368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0787976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A57A3E-BBA7-4580-9F33-21C8E16812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RMIT University©2025</a:t>
            </a:r>
            <a:endParaRPr lang="en-AU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2CF74E6E-F853-43AF-9DD5-26839A3A6A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School of Engineering</a:t>
            </a:r>
          </a:p>
        </p:txBody>
      </p:sp>
      <p:sp>
        <p:nvSpPr>
          <p:cNvPr id="7" name="Rectangle 20">
            <a:extLst>
              <a:ext uri="{FF2B5EF4-FFF2-40B4-BE49-F238E27FC236}">
                <a16:creationId xmlns:a16="http://schemas.microsoft.com/office/drawing/2014/main" id="{990BEA43-FA7B-4291-B845-339B4C7DA3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65FC1-2C72-4A44-8636-50516861585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8396643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394F9C-A7E1-45C3-8D88-9311B98B86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RMIT University©2025</a:t>
            </a:r>
            <a:endParaRPr lang="en-AU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3A4E6CF8-2FE3-47D0-A1EA-8E5870CFB1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School of Engineering</a:t>
            </a:r>
          </a:p>
        </p:txBody>
      </p:sp>
      <p:sp>
        <p:nvSpPr>
          <p:cNvPr id="7" name="Rectangle 20">
            <a:extLst>
              <a:ext uri="{FF2B5EF4-FFF2-40B4-BE49-F238E27FC236}">
                <a16:creationId xmlns:a16="http://schemas.microsoft.com/office/drawing/2014/main" id="{6E1C5798-C324-4965-A87D-B522B943BB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7F024-897F-464C-8EC1-FB67364C880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0689201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1" descr="core footer">
            <a:extLst>
              <a:ext uri="{FF2B5EF4-FFF2-40B4-BE49-F238E27FC236}">
                <a16:creationId xmlns:a16="http://schemas.microsoft.com/office/drawing/2014/main" id="{8AA5F27A-2FE3-4EF6-B1A3-7520EB21D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34150"/>
            <a:ext cx="9144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1266FC91-C0C1-4B1E-BF3A-C2922C075E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74638"/>
            <a:ext cx="82296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Header 1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C5B790FC-563E-4D4E-AE75-C25C7FCB23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00163"/>
            <a:ext cx="8229600" cy="486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18658C5-75D1-4DD5-9DDD-E310F8C4247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4500" y="6565900"/>
            <a:ext cx="2133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base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RMIT University©2025</a:t>
            </a:r>
            <a:endParaRPr lang="en-AU"/>
          </a:p>
        </p:txBody>
      </p:sp>
      <p:sp>
        <p:nvSpPr>
          <p:cNvPr id="3091" name="Rectangle 19">
            <a:extLst>
              <a:ext uri="{FF2B5EF4-FFF2-40B4-BE49-F238E27FC236}">
                <a16:creationId xmlns:a16="http://schemas.microsoft.com/office/drawing/2014/main" id="{7D912CBD-8F82-46FB-98E4-A9524355DC9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11438" y="6575425"/>
            <a:ext cx="3832225" cy="215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base" hangingPunct="1">
              <a:defRPr sz="11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AU"/>
              <a:t>School of Engineering</a:t>
            </a:r>
          </a:p>
        </p:txBody>
      </p:sp>
      <p:sp>
        <p:nvSpPr>
          <p:cNvPr id="3092" name="Rectangle 20">
            <a:extLst>
              <a:ext uri="{FF2B5EF4-FFF2-40B4-BE49-F238E27FC236}">
                <a16:creationId xmlns:a16="http://schemas.microsoft.com/office/drawing/2014/main" id="{2328C0CF-7003-4272-8603-863543A706B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23038" y="6578600"/>
            <a:ext cx="2133600" cy="215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pPr>
              <a:defRPr/>
            </a:pPr>
            <a:fld id="{FCD336A0-14CB-4272-9D3A-B5385E51CAD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1" r:id="rId1"/>
    <p:sldLayoutId id="2147484390" r:id="rId2"/>
    <p:sldLayoutId id="2147484391" r:id="rId3"/>
    <p:sldLayoutId id="2147484392" r:id="rId4"/>
    <p:sldLayoutId id="2147484393" r:id="rId5"/>
    <p:sldLayoutId id="2147484394" r:id="rId6"/>
    <p:sldLayoutId id="2147484395" r:id="rId7"/>
    <p:sldLayoutId id="2147484396" r:id="rId8"/>
    <p:sldLayoutId id="2147484397" r:id="rId9"/>
    <p:sldLayoutId id="2147484398" r:id="rId10"/>
    <p:sldLayoutId id="2147484399" r:id="rId11"/>
    <p:sldLayoutId id="2147484402" r:id="rId12"/>
    <p:sldLayoutId id="2147484400" r:id="rId13"/>
  </p:sldLayoutIdLst>
  <p:transition spd="slow">
    <p:wipe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>
          <a:solidFill>
            <a:srgbClr val="EE3224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>
          <a:solidFill>
            <a:srgbClr val="EE3224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>
          <a:solidFill>
            <a:srgbClr val="EE3224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>
          <a:solidFill>
            <a:srgbClr val="EE3224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>
          <a:solidFill>
            <a:srgbClr val="EE3224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>
          <a:solidFill>
            <a:srgbClr val="EE3224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>
          <a:solidFill>
            <a:srgbClr val="EE3224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>
          <a:solidFill>
            <a:srgbClr val="EE3224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>
          <a:solidFill>
            <a:srgbClr val="EE3224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50000"/>
        </a:spcBef>
        <a:spcAft>
          <a:spcPct val="0"/>
        </a:spcAft>
        <a:buClr>
          <a:srgbClr val="887E6E"/>
        </a:buClr>
        <a:buChar char="•"/>
        <a:defRPr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485775" indent="-161925" algn="l" rtl="0" eaLnBrk="0" fontAlgn="base" hangingPunct="0">
        <a:spcBef>
          <a:spcPct val="25000"/>
        </a:spcBef>
        <a:spcAft>
          <a:spcPct val="0"/>
        </a:spcAft>
        <a:buClr>
          <a:srgbClr val="887E6E"/>
        </a:buClr>
        <a:buFont typeface="Arial" panose="020B0604020202020204" pitchFamily="34" charset="0"/>
        <a:buChar char="–"/>
        <a:defRPr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795338" indent="-161925" algn="l" rtl="0" eaLnBrk="0" fontAlgn="base" hangingPunct="0">
        <a:spcBef>
          <a:spcPct val="25000"/>
        </a:spcBef>
        <a:spcAft>
          <a:spcPct val="0"/>
        </a:spcAft>
        <a:buClr>
          <a:srgbClr val="887E6E"/>
        </a:buClr>
        <a:buFont typeface="Arial" panose="020B0604020202020204" pitchFamily="34" charset="0"/>
        <a:buChar char="–"/>
        <a:defRPr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090613" indent="-166688" algn="l" rtl="0" eaLnBrk="0" fontAlgn="base" hangingPunct="0">
        <a:spcBef>
          <a:spcPct val="25000"/>
        </a:spcBef>
        <a:spcAft>
          <a:spcPct val="0"/>
        </a:spcAft>
        <a:buClr>
          <a:srgbClr val="887E6E"/>
        </a:buClr>
        <a:buChar char="–"/>
        <a:defRPr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1390650" indent="-171450" algn="l" rtl="0" eaLnBrk="0" fontAlgn="base" hangingPunct="0">
        <a:spcBef>
          <a:spcPct val="25000"/>
        </a:spcBef>
        <a:spcAft>
          <a:spcPct val="0"/>
        </a:spcAft>
        <a:buClr>
          <a:srgbClr val="887E6E"/>
        </a:buClr>
        <a:buFont typeface="Arial" panose="020B0604020202020204" pitchFamily="34" charset="0"/>
        <a:buChar char="–"/>
        <a:defRPr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1847850" indent="-171450" algn="l" rtl="0" fontAlgn="base">
        <a:spcBef>
          <a:spcPct val="25000"/>
        </a:spcBef>
        <a:spcAft>
          <a:spcPct val="0"/>
        </a:spcAft>
        <a:buClr>
          <a:srgbClr val="887E6E"/>
        </a:buClr>
        <a:buFont typeface="Arial" charset="0"/>
        <a:buChar char="–"/>
        <a:defRPr>
          <a:solidFill>
            <a:schemeClr val="tx1"/>
          </a:solidFill>
          <a:latin typeface="+mn-lt"/>
          <a:cs typeface="+mn-cs"/>
        </a:defRPr>
      </a:lvl6pPr>
      <a:lvl7pPr marL="2305050" indent="-171450" algn="l" rtl="0" fontAlgn="base">
        <a:spcBef>
          <a:spcPct val="25000"/>
        </a:spcBef>
        <a:spcAft>
          <a:spcPct val="0"/>
        </a:spcAft>
        <a:buClr>
          <a:srgbClr val="887E6E"/>
        </a:buClr>
        <a:buFont typeface="Arial" charset="0"/>
        <a:buChar char="–"/>
        <a:defRPr>
          <a:solidFill>
            <a:schemeClr val="tx1"/>
          </a:solidFill>
          <a:latin typeface="+mn-lt"/>
          <a:cs typeface="+mn-cs"/>
        </a:defRPr>
      </a:lvl7pPr>
      <a:lvl8pPr marL="2762250" indent="-171450" algn="l" rtl="0" fontAlgn="base">
        <a:spcBef>
          <a:spcPct val="25000"/>
        </a:spcBef>
        <a:spcAft>
          <a:spcPct val="0"/>
        </a:spcAft>
        <a:buClr>
          <a:srgbClr val="887E6E"/>
        </a:buClr>
        <a:buFont typeface="Arial" charset="0"/>
        <a:buChar char="–"/>
        <a:defRPr>
          <a:solidFill>
            <a:schemeClr val="tx1"/>
          </a:solidFill>
          <a:latin typeface="+mn-lt"/>
          <a:cs typeface="+mn-cs"/>
        </a:defRPr>
      </a:lvl8pPr>
      <a:lvl9pPr marL="3219450" indent="-171450" algn="l" rtl="0" fontAlgn="base">
        <a:spcBef>
          <a:spcPct val="25000"/>
        </a:spcBef>
        <a:spcAft>
          <a:spcPct val="0"/>
        </a:spcAft>
        <a:buClr>
          <a:srgbClr val="887E6E"/>
        </a:buClr>
        <a:buFont typeface="Arial" charset="0"/>
        <a:buChar char="–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>
            <a:extLst>
              <a:ext uri="{FF2B5EF4-FFF2-40B4-BE49-F238E27FC236}">
                <a16:creationId xmlns:a16="http://schemas.microsoft.com/office/drawing/2014/main" id="{2C3B499E-9AC7-4C01-A5CC-BB38F0166BD2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657225"/>
            <a:ext cx="7607300" cy="2778125"/>
          </a:xfrm>
        </p:spPr>
        <p:txBody>
          <a:bodyPr/>
          <a:lstStyle/>
          <a:p>
            <a:r>
              <a:rPr lang="en-AU" altLang="en-US" sz="3300">
                <a:solidFill>
                  <a:schemeClr val="bg1"/>
                </a:solidFill>
                <a:ea typeface="ＭＳ Ｐゴシック" panose="020B0600070205080204" pitchFamily="34" charset="-128"/>
              </a:rPr>
              <a:t>MIET2565|2566</a:t>
            </a:r>
            <a:br>
              <a:rPr lang="en-AU" altLang="en-US" sz="3300" dirty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AU" altLang="en-US" sz="33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Systems Engineering Principles</a:t>
            </a:r>
            <a:br>
              <a:rPr lang="en-AU" altLang="en-US" sz="3300" dirty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br>
              <a:rPr lang="en-AU" altLang="en-US" sz="3300" dirty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AU" altLang="en-US" sz="33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Systems Engineering V Lifecycle,</a:t>
            </a:r>
            <a:br>
              <a:rPr lang="en-AU" altLang="en-US" sz="3300" dirty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AU" altLang="en-US" sz="33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System Requirements – Tutorial – Driverless Car</a:t>
            </a:r>
            <a:endParaRPr lang="en-US" altLang="en-US" sz="33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56486E-0F43-762B-9518-4EAEF1563797}"/>
              </a:ext>
            </a:extLst>
          </p:cNvPr>
          <p:cNvSpPr/>
          <p:nvPr/>
        </p:nvSpPr>
        <p:spPr bwMode="auto">
          <a:xfrm>
            <a:off x="685800" y="6200078"/>
            <a:ext cx="1655956" cy="5129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D3E1E9-8F6E-BD75-2797-F24CFA128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D11067E0-F0D6-CE77-DB8E-D3F8090789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517194" cy="823913"/>
          </a:xfrm>
        </p:spPr>
        <p:txBody>
          <a:bodyPr/>
          <a:lstStyle/>
          <a:p>
            <a:r>
              <a:rPr lang="en-AU" altLang="en-US" sz="32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System Requirements consolidated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3B7C3C-9664-886E-4643-CDE085C93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098551"/>
            <a:ext cx="8229600" cy="4865687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AU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20285530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>
            <a:extLst>
              <a:ext uri="{FF2B5EF4-FFF2-40B4-BE49-F238E27FC236}">
                <a16:creationId xmlns:a16="http://schemas.microsoft.com/office/drawing/2014/main" id="{0975FC94-AEA4-4AB6-8020-5AC5BDD3818B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323850" y="1052513"/>
            <a:ext cx="8496300" cy="2087562"/>
          </a:xfrm>
        </p:spPr>
        <p:txBody>
          <a:bodyPr/>
          <a:lstStyle/>
          <a:p>
            <a:r>
              <a:rPr lang="en-AU" altLang="en-US" sz="4200">
                <a:solidFill>
                  <a:schemeClr val="bg1"/>
                </a:solidFill>
                <a:ea typeface="ＭＳ Ｐゴシック" panose="020B0600070205080204" pitchFamily="34" charset="-128"/>
              </a:rPr>
              <a:t>Questions?</a:t>
            </a:r>
            <a:endParaRPr lang="en-US" altLang="en-US" sz="420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5299" name="Rectangle 5">
            <a:extLst>
              <a:ext uri="{FF2B5EF4-FFF2-40B4-BE49-F238E27FC236}">
                <a16:creationId xmlns:a16="http://schemas.microsoft.com/office/drawing/2014/main" id="{EBC7CDB6-94EE-4B9A-9BDE-215CC449A6C8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D91CAD-B709-E1E9-CADF-30AF987C51CC}"/>
              </a:ext>
            </a:extLst>
          </p:cNvPr>
          <p:cNvSpPr/>
          <p:nvPr/>
        </p:nvSpPr>
        <p:spPr bwMode="auto">
          <a:xfrm>
            <a:off x="524107" y="6244683"/>
            <a:ext cx="1739591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3EAFB-72A3-B6AA-7909-1072157AB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>
            <a:extLst>
              <a:ext uri="{FF2B5EF4-FFF2-40B4-BE49-F238E27FC236}">
                <a16:creationId xmlns:a16="http://schemas.microsoft.com/office/drawing/2014/main" id="{5CFD2689-DB4C-98AD-84ED-A482E7510D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229600" cy="1318694"/>
          </a:xfrm>
        </p:spPr>
        <p:txBody>
          <a:bodyPr/>
          <a:lstStyle/>
          <a:p>
            <a:r>
              <a:rPr lang="en-AU" altLang="en-US" sz="33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Insert your name, student number </a:t>
            </a:r>
            <a:r>
              <a:rPr lang="en-AU" altLang="en-US" sz="3300">
                <a:solidFill>
                  <a:srgbClr val="FF0000"/>
                </a:solidFill>
                <a:ea typeface="ＭＳ Ｐゴシック" panose="020B0600070205080204" pitchFamily="34" charset="-128"/>
              </a:rPr>
              <a:t>and program</a:t>
            </a:r>
            <a:endParaRPr lang="en-US" altLang="en-US" sz="33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123" name="Rectangle 7">
            <a:extLst>
              <a:ext uri="{FF2B5EF4-FFF2-40B4-BE49-F238E27FC236}">
                <a16:creationId xmlns:a16="http://schemas.microsoft.com/office/drawing/2014/main" id="{D01A2D70-F0DE-747C-E08A-603CBDE74D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2006082"/>
            <a:ext cx="8229600" cy="415976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Name</a:t>
            </a:r>
          </a:p>
          <a:p>
            <a:pPr>
              <a:lnSpc>
                <a:spcPct val="90000"/>
              </a:lnSpc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Student number</a:t>
            </a:r>
          </a:p>
          <a:p>
            <a:pPr>
              <a:lnSpc>
                <a:spcPct val="90000"/>
              </a:lnSpc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Program</a:t>
            </a:r>
          </a:p>
          <a:p>
            <a:pPr>
              <a:lnSpc>
                <a:spcPct val="90000"/>
              </a:lnSpc>
            </a:pP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F15FD-5147-4ABF-F7D3-F1AD0C97B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1C8051-CF3C-405B-A92E-5156C46B7D7B}" type="slidenum">
              <a:rPr lang="en-AU" altLang="en-US" smtClean="0"/>
              <a:pPr>
                <a:defRPr/>
              </a:pPr>
              <a:t>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4590021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FCD3FB48-A104-AF87-D928-D4DC548411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>
                <a:ea typeface="ＭＳ Ｐゴシック" panose="020B0600070205080204" pitchFamily="34" charset="-128"/>
              </a:rPr>
              <a:t>Google Self-driving Car System</a:t>
            </a:r>
          </a:p>
        </p:txBody>
      </p:sp>
      <p:sp>
        <p:nvSpPr>
          <p:cNvPr id="7173" name="Slide Number Placeholder 4">
            <a:extLst>
              <a:ext uri="{FF2B5EF4-FFF2-40B4-BE49-F238E27FC236}">
                <a16:creationId xmlns:a16="http://schemas.microsoft.com/office/drawing/2014/main" id="{9EE73C4D-6159-3E6A-8841-97719BEEF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887E6E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buClr>
                <a:srgbClr val="887E6E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3DF5DF0-8768-447E-BF7E-2CFA80239EE8}" type="slidenum">
              <a:rPr lang="en-AU" altLang="en-US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AU" altLang="en-US">
              <a:solidFill>
                <a:schemeClr val="bg1"/>
              </a:solidFill>
            </a:endParaRPr>
          </a:p>
        </p:txBody>
      </p:sp>
      <p:pic>
        <p:nvPicPr>
          <p:cNvPr id="7174" name="Picture 2" descr="Google self-driving cars pass 300,000 mile mark">
            <a:extLst>
              <a:ext uri="{FF2B5EF4-FFF2-40B4-BE49-F238E27FC236}">
                <a16:creationId xmlns:a16="http://schemas.microsoft.com/office/drawing/2014/main" id="{2B36A1FF-159E-D18B-BF72-E28038FA7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3825"/>
            <a:ext cx="914400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Box 1">
            <a:extLst>
              <a:ext uri="{FF2B5EF4-FFF2-40B4-BE49-F238E27FC236}">
                <a16:creationId xmlns:a16="http://schemas.microsoft.com/office/drawing/2014/main" id="{DD1C04ED-3E75-AE24-4D52-8642323C6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25513"/>
            <a:ext cx="2171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AU" altLang="en-US" sz="1800">
                <a:solidFill>
                  <a:schemeClr val="tx1"/>
                </a:solidFill>
              </a:rPr>
              <a:t>https://waymo.com/</a:t>
            </a: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5">
            <a:extLst>
              <a:ext uri="{FF2B5EF4-FFF2-40B4-BE49-F238E27FC236}">
                <a16:creationId xmlns:a16="http://schemas.microsoft.com/office/drawing/2014/main" id="{46A72E45-D692-435A-849C-62B93ABFA2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5450" y="3028950"/>
          <a:ext cx="6969125" cy="375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8238095" imgH="4428571" progId="Unknown">
                  <p:embed/>
                </p:oleObj>
              </mc:Choice>
              <mc:Fallback>
                <p:oleObj r:id="rId2" imgW="8238095" imgH="4428571" progId="Unknown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" y="3028950"/>
                        <a:ext cx="6969125" cy="375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5" name="Oval 7">
            <a:extLst>
              <a:ext uri="{FF2B5EF4-FFF2-40B4-BE49-F238E27FC236}">
                <a16:creationId xmlns:a16="http://schemas.microsoft.com/office/drawing/2014/main" id="{C0A02A7B-B2D5-45DE-B9A3-0EDC58E37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7825" y="4017963"/>
            <a:ext cx="1436688" cy="809625"/>
          </a:xfrm>
          <a:prstGeom prst="ellipse">
            <a:avLst/>
          </a:prstGeom>
          <a:noFill/>
          <a:ln w="3810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b" hangingPunct="1"/>
            <a:endParaRPr lang="en-US" altLang="en-US" sz="1000"/>
          </a:p>
        </p:txBody>
      </p:sp>
      <p:sp>
        <p:nvSpPr>
          <p:cNvPr id="13316" name="Rectangle 1028">
            <a:extLst>
              <a:ext uri="{FF2B5EF4-FFF2-40B4-BE49-F238E27FC236}">
                <a16:creationId xmlns:a16="http://schemas.microsoft.com/office/drawing/2014/main" id="{B4F0BAE0-9426-4DEA-94A3-43C70D1E34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73025"/>
            <a:ext cx="7991475" cy="1143000"/>
          </a:xfrm>
        </p:spPr>
        <p:txBody>
          <a:bodyPr/>
          <a:lstStyle/>
          <a:p>
            <a:r>
              <a:rPr lang="en-AU" altLang="en-US" sz="3600" b="1">
                <a:solidFill>
                  <a:srgbClr val="FF0000"/>
                </a:solidFill>
                <a:ea typeface="ＭＳ Ｐゴシック" panose="020B0600070205080204" pitchFamily="34" charset="-128"/>
              </a:rPr>
              <a:t>System Requirements</a:t>
            </a:r>
            <a:endParaRPr lang="en-US" altLang="en-US" sz="3600" b="1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317" name="TextBox 1">
            <a:extLst>
              <a:ext uri="{FF2B5EF4-FFF2-40B4-BE49-F238E27FC236}">
                <a16:creationId xmlns:a16="http://schemas.microsoft.com/office/drawing/2014/main" id="{3B1C3B75-85B6-490E-B6D7-0CE9F16DE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196975"/>
            <a:ext cx="3441700" cy="5842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b" hangingPunct="1"/>
            <a:r>
              <a:rPr lang="en-AU" altLang="en-US" sz="3200">
                <a:solidFill>
                  <a:schemeClr val="tx1"/>
                </a:solidFill>
                <a:latin typeface="Times New Roman" panose="02020603050405020304" pitchFamily="18" charset="0"/>
              </a:rPr>
              <a:t>Define User Need</a:t>
            </a:r>
          </a:p>
        </p:txBody>
      </p:sp>
      <p:sp>
        <p:nvSpPr>
          <p:cNvPr id="13318" name="TextBox 4">
            <a:extLst>
              <a:ext uri="{FF2B5EF4-FFF2-40B4-BE49-F238E27FC236}">
                <a16:creationId xmlns:a16="http://schemas.microsoft.com/office/drawing/2014/main" id="{29969E67-6F35-41F0-A776-DCE55CF5C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268538"/>
            <a:ext cx="5513387" cy="5842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b" hangingPunct="1"/>
            <a:r>
              <a:rPr lang="en-AU" altLang="en-US" sz="3200">
                <a:solidFill>
                  <a:schemeClr val="tx1"/>
                </a:solidFill>
                <a:latin typeface="Times New Roman" panose="02020603050405020304" pitchFamily="18" charset="0"/>
              </a:rPr>
              <a:t>Define System Requirements</a:t>
            </a:r>
          </a:p>
        </p:txBody>
      </p:sp>
      <p:sp>
        <p:nvSpPr>
          <p:cNvPr id="13319" name="Down Arrow 2">
            <a:extLst>
              <a:ext uri="{FF2B5EF4-FFF2-40B4-BE49-F238E27FC236}">
                <a16:creationId xmlns:a16="http://schemas.microsoft.com/office/drawing/2014/main" id="{7C4C1F8F-F591-43A6-8DAD-74C031A3E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1781175"/>
            <a:ext cx="266700" cy="423863"/>
          </a:xfrm>
          <a:prstGeom prst="downArrow">
            <a:avLst>
              <a:gd name="adj1" fmla="val 50000"/>
              <a:gd name="adj2" fmla="val 50114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b" hangingPunct="1"/>
            <a:endParaRPr lang="en-AU" altLang="en-US" sz="1000"/>
          </a:p>
        </p:txBody>
      </p:sp>
      <p:sp>
        <p:nvSpPr>
          <p:cNvPr id="13320" name="TextBox 5">
            <a:extLst>
              <a:ext uri="{FF2B5EF4-FFF2-40B4-BE49-F238E27FC236}">
                <a16:creationId xmlns:a16="http://schemas.microsoft.com/office/drawing/2014/main" id="{D356048A-511D-432C-BDC7-A1F5EA545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2268538"/>
            <a:ext cx="2808287" cy="1076325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b" hangingPunct="1"/>
            <a:r>
              <a:rPr lang="en-AU" altLang="en-US" sz="3200">
                <a:solidFill>
                  <a:schemeClr val="tx1"/>
                </a:solidFill>
                <a:latin typeface="Times New Roman" panose="02020603050405020304" pitchFamily="18" charset="0"/>
              </a:rPr>
              <a:t>System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338BA-C449-110F-16A9-DE41066B0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89DA1-6823-43AD-BB55-C7F1765FC1E2}" type="slidenum">
              <a:rPr lang="en-AU" altLang="en-US" smtClean="0"/>
              <a:pPr>
                <a:defRPr/>
              </a:pPr>
              <a:t>4</a:t>
            </a:fld>
            <a:endParaRPr lang="en-AU" altLang="en-US"/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D669652B-6F97-657F-9FC6-863BF8BB89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333375"/>
            <a:ext cx="8366125" cy="922338"/>
          </a:xfrm>
        </p:spPr>
        <p:txBody>
          <a:bodyPr/>
          <a:lstStyle/>
          <a:p>
            <a:r>
              <a:rPr lang="en-AU" altLang="en-US" sz="32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User Requirements</a:t>
            </a:r>
          </a:p>
        </p:txBody>
      </p:sp>
      <p:sp>
        <p:nvSpPr>
          <p:cNvPr id="15367" name="TextBox 4">
            <a:extLst>
              <a:ext uri="{FF2B5EF4-FFF2-40B4-BE49-F238E27FC236}">
                <a16:creationId xmlns:a16="http://schemas.microsoft.com/office/drawing/2014/main" id="{C742767E-7B28-1103-83B0-27BFDE5F2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076" y="1089517"/>
            <a:ext cx="8366125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+mj-lt"/>
              <a:buAutoNum type="arabicPeriod"/>
            </a:pPr>
            <a:r>
              <a:rPr lang="en-AU" altLang="en-US" sz="2000" dirty="0">
                <a:solidFill>
                  <a:schemeClr val="tx1"/>
                </a:solidFill>
              </a:rPr>
              <a:t>System apps downloadable from apps stores to mobile phone by customers.</a:t>
            </a:r>
          </a:p>
          <a:p>
            <a:pPr>
              <a:buFont typeface="+mj-lt"/>
              <a:buAutoNum type="arabicPeriod"/>
            </a:pPr>
            <a:r>
              <a:rPr lang="en-AU" altLang="en-US" sz="2000" dirty="0">
                <a:solidFill>
                  <a:schemeClr val="tx1"/>
                </a:solidFill>
              </a:rPr>
              <a:t>Customer interacts with central server system with system apps to send all transport information.</a:t>
            </a:r>
          </a:p>
          <a:p>
            <a:pPr>
              <a:buFont typeface="+mj-lt"/>
              <a:buAutoNum type="arabicPeriod"/>
            </a:pPr>
            <a:r>
              <a:rPr lang="en-AU" altLang="en-US" sz="2000" dirty="0">
                <a:solidFill>
                  <a:schemeClr val="tx1"/>
                </a:solidFill>
              </a:rPr>
              <a:t>Server system computes best car to be deployed.  Assigned car can be anywhere on the road or at base station.</a:t>
            </a:r>
          </a:p>
          <a:p>
            <a:pPr>
              <a:buFont typeface="+mj-lt"/>
              <a:buAutoNum type="arabicPeriod"/>
            </a:pPr>
            <a:r>
              <a:rPr lang="en-AU" altLang="en-US" sz="2000" dirty="0">
                <a:solidFill>
                  <a:schemeClr val="tx1"/>
                </a:solidFill>
              </a:rPr>
              <a:t>Server system can continue to update car deployment information on customer’s apps.</a:t>
            </a:r>
          </a:p>
          <a:p>
            <a:pPr>
              <a:buFont typeface="+mj-lt"/>
              <a:buAutoNum type="arabicPeriod"/>
            </a:pPr>
            <a:r>
              <a:rPr lang="en-AU" altLang="en-US" sz="2000" dirty="0">
                <a:solidFill>
                  <a:schemeClr val="tx1"/>
                </a:solidFill>
              </a:rPr>
              <a:t>When car arrives, car will have visible signals to customer that this is the car being ordered.</a:t>
            </a:r>
          </a:p>
          <a:p>
            <a:pPr>
              <a:buFont typeface="+mj-lt"/>
              <a:buAutoNum type="arabicPeriod"/>
            </a:pPr>
            <a:r>
              <a:rPr lang="en-AU" altLang="en-US" sz="2000" dirty="0">
                <a:solidFill>
                  <a:schemeClr val="tx1"/>
                </a:solidFill>
              </a:rPr>
              <a:t>Car can navigate through urban roads to destination.</a:t>
            </a:r>
          </a:p>
          <a:p>
            <a:pPr>
              <a:buFont typeface="+mj-lt"/>
              <a:buAutoNum type="arabicPeriod"/>
            </a:pPr>
            <a:r>
              <a:rPr lang="en-AU" altLang="en-US" sz="2000" dirty="0">
                <a:solidFill>
                  <a:schemeClr val="tx1"/>
                </a:solidFill>
              </a:rPr>
              <a:t>Car can manage safety requirements for passengers in the car</a:t>
            </a:r>
          </a:p>
          <a:p>
            <a:pPr>
              <a:buFont typeface="+mj-lt"/>
              <a:buAutoNum type="arabicPeriod"/>
            </a:pPr>
            <a:r>
              <a:rPr lang="en-AU" altLang="en-US" sz="2000" dirty="0">
                <a:solidFill>
                  <a:schemeClr val="tx1"/>
                </a:solidFill>
              </a:rPr>
              <a:t>System manages financial transaction when the job is done.</a:t>
            </a:r>
          </a:p>
          <a:p>
            <a:pPr>
              <a:buFont typeface="+mj-lt"/>
              <a:buAutoNum type="arabicPeriod"/>
            </a:pPr>
            <a:r>
              <a:rPr lang="en-AU" altLang="en-US" sz="2000" dirty="0">
                <a:solidFill>
                  <a:schemeClr val="tx1"/>
                </a:solidFill>
              </a:rPr>
              <a:t>Car can be modified to be used as van for goods delivery</a:t>
            </a:r>
          </a:p>
          <a:p>
            <a:pPr>
              <a:buFont typeface="+mj-lt"/>
              <a:buAutoNum type="arabicPeriod"/>
            </a:pPr>
            <a:r>
              <a:rPr lang="en-AU" altLang="en-US" sz="2000" dirty="0">
                <a:solidFill>
                  <a:schemeClr val="tx1"/>
                </a:solidFill>
              </a:rPr>
              <a:t>Car can detect goods at specified location in the car</a:t>
            </a:r>
          </a:p>
          <a:p>
            <a:pPr>
              <a:buFont typeface="+mj-lt"/>
              <a:buAutoNum type="arabicPeriod"/>
            </a:pPr>
            <a:r>
              <a:rPr lang="en-AU" altLang="en-US" sz="2000" dirty="0">
                <a:solidFill>
                  <a:schemeClr val="tx1"/>
                </a:solidFill>
              </a:rPr>
              <a:t>System advices customer where goods should be loaded and unloaded.</a:t>
            </a:r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817B333B-E2BA-7E32-2519-247EEA1612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517194" cy="823913"/>
          </a:xfrm>
        </p:spPr>
        <p:txBody>
          <a:bodyPr/>
          <a:lstStyle/>
          <a:p>
            <a:r>
              <a:rPr lang="en-AU" altLang="en-US" sz="32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System Requirement 1 to satisfy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0004F988-4449-A671-010E-1B6D1C0EAD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90918" y="1098551"/>
            <a:ext cx="7762163" cy="126631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AU" altLang="en-US" sz="2000" dirty="0">
                <a:ea typeface="ＭＳ Ｐゴシック" panose="020B0600070205080204" pitchFamily="34" charset="-128"/>
              </a:rPr>
              <a:t>UR1 – </a:t>
            </a:r>
            <a:r>
              <a:rPr lang="en-AU" altLang="en-US" sz="2000" dirty="0">
                <a:solidFill>
                  <a:schemeClr val="tx1"/>
                </a:solidFill>
              </a:rPr>
              <a:t>System apps downloadable from apps stores to mobile phone by customers.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altLang="en-US" sz="2000" dirty="0">
                <a:solidFill>
                  <a:schemeClr val="tx1"/>
                </a:solidFill>
              </a:rPr>
              <a:t>UR2 – Customer interacts with central server system with system apps to send all transport information.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C16DBA63-7BF0-4797-0B3D-371C066A0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2688044"/>
            <a:ext cx="83661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+mj-lt"/>
              <a:buAutoNum type="arabicPeriod"/>
            </a:pPr>
            <a:r>
              <a:rPr lang="en-AU" altLang="en-US" sz="2000" dirty="0">
                <a:solidFill>
                  <a:schemeClr val="tx1"/>
                </a:solidFill>
              </a:rPr>
              <a:t>?</a:t>
            </a:r>
          </a:p>
          <a:p>
            <a:pPr>
              <a:buFont typeface="+mj-lt"/>
              <a:buAutoNum type="arabicPeriod"/>
            </a:pPr>
            <a:endParaRPr lang="en-AU" alt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60B7B-5D99-8603-C17E-E3C58C7B0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A10C04EC-10EC-48BA-3BA2-B3BD219F6C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517194" cy="823913"/>
          </a:xfrm>
        </p:spPr>
        <p:txBody>
          <a:bodyPr/>
          <a:lstStyle/>
          <a:p>
            <a:r>
              <a:rPr lang="en-AU" altLang="en-US" sz="32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System Requirement 2 to satisfy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C4F8E62B-9296-120F-28A5-0A4B1B10BD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86706" y="1069384"/>
            <a:ext cx="8100094" cy="232641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AU" altLang="en-US" sz="2000" dirty="0"/>
              <a:t>UR3 – </a:t>
            </a:r>
            <a:r>
              <a:rPr lang="en-AU" altLang="en-US" sz="2000" dirty="0">
                <a:solidFill>
                  <a:schemeClr val="tx1"/>
                </a:solidFill>
              </a:rPr>
              <a:t>Server system computes best car to be deployed.  Assigned car can be anywhere on the road or at base station.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altLang="en-US" sz="2000" dirty="0">
                <a:solidFill>
                  <a:schemeClr val="tx1"/>
                </a:solidFill>
              </a:rPr>
              <a:t>UR4 – Server system can continue to update car deployment information on customer’s apps.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altLang="en-US" sz="2000" dirty="0">
                <a:solidFill>
                  <a:schemeClr val="tx1"/>
                </a:solidFill>
              </a:rPr>
              <a:t>UR8 – System manages financial transaction when the job is done.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altLang="en-US" sz="2000" dirty="0">
                <a:solidFill>
                  <a:schemeClr val="tx1"/>
                </a:solidFill>
              </a:rPr>
              <a:t>UR11 – System advices customer where goods should be loaded and unloaded.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D66BCBDE-E778-D78F-6AF6-A2B208C13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069" y="3395801"/>
            <a:ext cx="83661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+mj-lt"/>
              <a:buAutoNum type="arabicPeriod"/>
            </a:pPr>
            <a:r>
              <a:rPr lang="en-AU" altLang="en-US" sz="2000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2799027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384A6-6423-2C49-F0D1-71810D307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3DC1E96B-2BE3-41A1-372A-B0D882F03F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517194" cy="823913"/>
          </a:xfrm>
        </p:spPr>
        <p:txBody>
          <a:bodyPr/>
          <a:lstStyle/>
          <a:p>
            <a:r>
              <a:rPr lang="en-AU" altLang="en-US" sz="32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System Requirement 3 to satisfy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B4ED422A-5047-ABAB-6EBE-41DD519959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86707" y="1069383"/>
            <a:ext cx="7831736" cy="135576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AU" altLang="en-US" sz="2000" dirty="0">
                <a:solidFill>
                  <a:schemeClr val="tx1"/>
                </a:solidFill>
              </a:rPr>
              <a:t>UR5 –</a:t>
            </a:r>
            <a:r>
              <a:rPr lang="en-AU" altLang="en-US" sz="2000" dirty="0"/>
              <a:t> </a:t>
            </a:r>
            <a:r>
              <a:rPr lang="en-AU" altLang="en-US" sz="2000" dirty="0">
                <a:solidFill>
                  <a:schemeClr val="tx1"/>
                </a:solidFill>
              </a:rPr>
              <a:t>When car arrives, car will have visible signals to customer that this is the car being ordered.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altLang="en-US" sz="2000" dirty="0">
                <a:solidFill>
                  <a:schemeClr val="tx1"/>
                </a:solidFill>
              </a:rPr>
              <a:t>UR6 – Car can navigate through urban roads to destination.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altLang="en-US" sz="2000" dirty="0">
                <a:solidFill>
                  <a:schemeClr val="tx1"/>
                </a:solidFill>
              </a:rPr>
              <a:t>UR7 – Car can manage safety requirements for passengers in the car</a:t>
            </a:r>
          </a:p>
          <a:p>
            <a:pPr marL="0" indent="0">
              <a:spcBef>
                <a:spcPts val="0"/>
              </a:spcBef>
              <a:buNone/>
            </a:pPr>
            <a:endParaRPr lang="en-AU" altLang="en-US" sz="2000" dirty="0">
              <a:solidFill>
                <a:schemeClr val="tx1"/>
              </a:solidFill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639EE712-0D38-557B-6947-CED5F4AE5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428" y="2895140"/>
            <a:ext cx="80603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+mj-lt"/>
              <a:buAutoNum type="arabicPeriod"/>
            </a:pPr>
            <a:r>
              <a:rPr lang="en-AU" altLang="en-US" sz="2000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46975753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D6C855-B58A-2A41-45C8-FEB1E6770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6E1A881F-50A2-F06F-1589-37A9B38D74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517194" cy="823913"/>
          </a:xfrm>
        </p:spPr>
        <p:txBody>
          <a:bodyPr/>
          <a:lstStyle/>
          <a:p>
            <a:r>
              <a:rPr lang="en-AU" altLang="en-US" sz="32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System Requirement 4 to satisfy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A834790-3715-4D47-C655-7EC32AC6B4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86707" y="1069383"/>
            <a:ext cx="7831736" cy="116692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AU" altLang="en-US" sz="2000" dirty="0">
                <a:solidFill>
                  <a:schemeClr val="tx1"/>
                </a:solidFill>
              </a:rPr>
              <a:t>UR9 – Car can be modified to be used as van for goods delivery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altLang="en-US" sz="2000" dirty="0">
                <a:solidFill>
                  <a:schemeClr val="tx1"/>
                </a:solidFill>
              </a:rPr>
              <a:t>UR10 – Car can detect goods at specified location in the car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B4C9FC21-ADA9-1BBD-654D-4607AB834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770" y="2374928"/>
            <a:ext cx="80603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+mj-lt"/>
              <a:buAutoNum type="arabicPeriod"/>
            </a:pPr>
            <a:r>
              <a:rPr lang="en-AU" altLang="en-US" sz="2000">
                <a:solidFill>
                  <a:schemeClr val="tx1"/>
                </a:solidFill>
              </a:rPr>
              <a:t>?</a:t>
            </a:r>
            <a:endParaRPr lang="en-AU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76450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Blank">
  <a:themeElements>
    <a:clrScheme name="Blank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EBDB0"/>
      </a:accent1>
      <a:accent2>
        <a:srgbClr val="EE3224"/>
      </a:accent2>
      <a:accent3>
        <a:srgbClr val="FFFFFF"/>
      </a:accent3>
      <a:accent4>
        <a:srgbClr val="000000"/>
      </a:accent4>
      <a:accent5>
        <a:srgbClr val="DBDBD4"/>
      </a:accent5>
      <a:accent6>
        <a:srgbClr val="D82C20"/>
      </a:accent6>
      <a:hlink>
        <a:srgbClr val="000000"/>
      </a:hlink>
      <a:folHlink>
        <a:srgbClr val="FFEE00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EBDB0"/>
        </a:accent1>
        <a:accent2>
          <a:srgbClr val="EE3224"/>
        </a:accent2>
        <a:accent3>
          <a:srgbClr val="FFFFFF"/>
        </a:accent3>
        <a:accent4>
          <a:srgbClr val="000000"/>
        </a:accent4>
        <a:accent5>
          <a:srgbClr val="DBDBD4"/>
        </a:accent5>
        <a:accent6>
          <a:srgbClr val="D82C20"/>
        </a:accent6>
        <a:hlink>
          <a:srgbClr val="000000"/>
        </a:hlink>
        <a:folHlink>
          <a:srgbClr val="FFEE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1b52b3a1-dbcb-41fb-a452-370cf542753f}" enabled="1" method="Privileged" siteId="{d1323671-cdbe-4417-b4d4-bdb24b51316b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4316</TotalTime>
  <Words>395</Words>
  <Application>Microsoft Macintosh PowerPoint</Application>
  <PresentationFormat>On-screen Show (4:3)</PresentationFormat>
  <Paragraphs>50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ＭＳ Ｐゴシック</vt:lpstr>
      <vt:lpstr>Arial</vt:lpstr>
      <vt:lpstr>Times New Roman</vt:lpstr>
      <vt:lpstr>Blank</vt:lpstr>
      <vt:lpstr>Unknown</vt:lpstr>
      <vt:lpstr>MIET2565|2566 Systems Engineering Principles  Systems Engineering V Lifecycle, System Requirements – Tutorial – Driverless Car</vt:lpstr>
      <vt:lpstr>Insert your name, student number and program</vt:lpstr>
      <vt:lpstr>Google Self-driving Car System</vt:lpstr>
      <vt:lpstr>System Requirements</vt:lpstr>
      <vt:lpstr>User Requirements</vt:lpstr>
      <vt:lpstr>System Requirement 1 to satisfy</vt:lpstr>
      <vt:lpstr>System Requirement 2 to satisfy</vt:lpstr>
      <vt:lpstr>System Requirement 3 to satisfy</vt:lpstr>
      <vt:lpstr>System Requirement 4 to satisfy</vt:lpstr>
      <vt:lpstr>System Requirements consolidated</vt:lpstr>
      <vt:lpstr>Questions?</vt:lpstr>
    </vt:vector>
  </TitlesOfParts>
  <Company>RMIT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Mo</dc:creator>
  <cp:lastModifiedBy>Byron Mason</cp:lastModifiedBy>
  <cp:revision>314</cp:revision>
  <cp:lastPrinted>2022-02-16T07:30:34Z</cp:lastPrinted>
  <dcterms:created xsi:type="dcterms:W3CDTF">2010-05-29T11:35:21Z</dcterms:created>
  <dcterms:modified xsi:type="dcterms:W3CDTF">2025-10-31T05:24:42Z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b52b3a1-dbcb-41fb-a452-370cf542753f_Enabled">
    <vt:lpwstr>true</vt:lpwstr>
  </property>
  <property fmtid="{D5CDD505-2E9C-101B-9397-08002B2CF9AE}" pid="3" name="MSIP_Label_1b52b3a1-dbcb-41fb-a452-370cf542753f_SetDate">
    <vt:lpwstr>2021-02-27T13:06:30Z</vt:lpwstr>
  </property>
  <property fmtid="{D5CDD505-2E9C-101B-9397-08002B2CF9AE}" pid="4" name="MSIP_Label_1b52b3a1-dbcb-41fb-a452-370cf542753f_Method">
    <vt:lpwstr>Privileged</vt:lpwstr>
  </property>
  <property fmtid="{D5CDD505-2E9C-101B-9397-08002B2CF9AE}" pid="5" name="MSIP_Label_1b52b3a1-dbcb-41fb-a452-370cf542753f_Name">
    <vt:lpwstr>Public</vt:lpwstr>
  </property>
  <property fmtid="{D5CDD505-2E9C-101B-9397-08002B2CF9AE}" pid="6" name="MSIP_Label_1b52b3a1-dbcb-41fb-a452-370cf542753f_SiteId">
    <vt:lpwstr>d1323671-cdbe-4417-b4d4-bdb24b51316b</vt:lpwstr>
  </property>
  <property fmtid="{D5CDD505-2E9C-101B-9397-08002B2CF9AE}" pid="7" name="MSIP_Label_1b52b3a1-dbcb-41fb-a452-370cf542753f_ActionId">
    <vt:lpwstr>718a8b1b-4600-48de-9a3a-0000bfeeb2f7</vt:lpwstr>
  </property>
  <property fmtid="{D5CDD505-2E9C-101B-9397-08002B2CF9AE}" pid="8" name="MSIP_Label_1b52b3a1-dbcb-41fb-a452-370cf542753f_ContentBits">
    <vt:lpwstr>0</vt:lpwstr>
  </property>
</Properties>
</file>