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5"/>
  </p:notesMasterIdLst>
  <p:sldIdLst>
    <p:sldId id="352" r:id="rId2"/>
    <p:sldId id="852" r:id="rId3"/>
    <p:sldId id="443" r:id="rId4"/>
    <p:sldId id="361" r:id="rId5"/>
    <p:sldId id="845" r:id="rId6"/>
    <p:sldId id="857" r:id="rId7"/>
    <p:sldId id="504" r:id="rId8"/>
    <p:sldId id="846" r:id="rId9"/>
    <p:sldId id="849" r:id="rId10"/>
    <p:sldId id="847" r:id="rId11"/>
    <p:sldId id="850" r:id="rId12"/>
    <p:sldId id="851" r:id="rId13"/>
    <p:sldId id="856" r:id="rId14"/>
  </p:sldIdLst>
  <p:sldSz cx="9144000" cy="6858000" type="screen4x3"/>
  <p:notesSz cx="7099300" cy="10234613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CC"/>
    <a:srgbClr val="66FFFF"/>
    <a:srgbClr val="CCFF66"/>
    <a:srgbClr val="3333CC"/>
    <a:srgbClr val="FFFF66"/>
    <a:srgbClr val="009900"/>
    <a:srgbClr val="66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7"/>
    <p:restoredTop sz="93967" autoAdjust="0"/>
  </p:normalViewPr>
  <p:slideViewPr>
    <p:cSldViewPr snapToGrid="0">
      <p:cViewPr varScale="1">
        <p:scale>
          <a:sx n="83" d="100"/>
          <a:sy n="83" d="100"/>
        </p:scale>
        <p:origin x="16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292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8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2EE2CF-3FDD-40E9-BD69-E7A5BAAA34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fontAlgn="base" hangingPunct="1">
              <a:defRPr sz="13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FC337317-4D81-40F1-A3EC-D77E374D382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fontAlgn="base" hangingPunct="1">
              <a:defRPr sz="13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59AE69EB-EC89-4D3C-A1D7-E4016A16085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96059C57-CC33-4780-8F85-2EB199A1DFD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10CCA824-371D-47D1-8927-21A54F6EF2E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fontAlgn="base" hangingPunct="1">
              <a:defRPr sz="13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A169F19E-608A-4E7C-93E9-A4D9C2433C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909EFE0-836D-418B-A500-6D1D7DF8D02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2625" y="1557338"/>
            <a:ext cx="6553200" cy="12954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2625" y="3357563"/>
            <a:ext cx="5859463" cy="503237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1795930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FA9AB8-46BB-46FF-8058-12BA8091C5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University©2025</a:t>
            </a:r>
            <a:endParaRPr lang="en-AU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9BCDB8F7-C07C-4F9A-B13D-4026C201F5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School of Engineering</a:t>
            </a: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7A8F2566-83CE-4EC9-A4D4-FAF009015A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DF52D-224D-4D9F-B20C-92D6A9085F3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0777973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638"/>
            <a:ext cx="2057400" cy="5891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019800" cy="5891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9C4075-2F31-4502-8F4D-A9FC9C9BB3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University©2025</a:t>
            </a:r>
            <a:endParaRPr lang="en-AU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5C746A46-B7CC-4BDA-B453-983A2F26C6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School of Engineering</a:t>
            </a: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2317EE1F-79AF-4ACD-B7CD-6440F79F1D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43803-6190-493A-8679-CF4500AED08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0420121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76375" y="1592263"/>
            <a:ext cx="3019425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2263"/>
            <a:ext cx="3019425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shpContentSlideFooter">
            <a:extLst>
              <a:ext uri="{FF2B5EF4-FFF2-40B4-BE49-F238E27FC236}">
                <a16:creationId xmlns:a16="http://schemas.microsoft.com/office/drawing/2014/main" id="{F388DFF2-E8F3-47B1-A47F-2E512494CB8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School of Engineering</a:t>
            </a:r>
          </a:p>
        </p:txBody>
      </p:sp>
    </p:spTree>
    <p:extLst>
      <p:ext uri="{BB962C8B-B14F-4D97-AF65-F5344CB8AC3E}">
        <p14:creationId xmlns:p14="http://schemas.microsoft.com/office/powerpoint/2010/main" val="1960468084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A828DC-32AF-4C1E-9676-011AEA8A07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University©2025</a:t>
            </a:r>
            <a:endParaRPr lang="en-AU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B29F8369-48ED-4C5C-B473-7AF4B86C8B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School of Engineering</a:t>
            </a: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82598985-5380-4327-A35C-AEB41530CF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1C0AD-01BE-42F2-9426-EECB1F2CE8B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182535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C89DF5-5EE5-4ADE-BA2D-6D48139E67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University©2025</a:t>
            </a:r>
            <a:endParaRPr lang="en-AU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1C5BAA39-48E9-4BDB-839E-5F9C6B93B1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School of Engineering</a:t>
            </a: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AE224225-54BD-44C9-958D-997A594437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B3DEE-525C-4E7E-9AAC-3101DDABB2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0065408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F4CEB5-1F04-48F4-81EF-B5B0A28509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University©2025</a:t>
            </a:r>
            <a:endParaRPr lang="en-AU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4AAF6EB1-3895-46DA-AA4A-2D5935D329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School of Engineering</a:t>
            </a: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15F99B0A-8721-4C9D-B94F-AD5076B456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94AB-02B9-4680-8D48-93BCC72D3D7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4957696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00163"/>
            <a:ext cx="4038600" cy="4865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00163"/>
            <a:ext cx="4038600" cy="4865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6FBD8F-9859-448C-9DAC-33389439C5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University©2025</a:t>
            </a:r>
            <a:endParaRPr lang="en-AU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10628D0D-55A7-4DC5-A702-8BDE763B81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School of Engineering</a:t>
            </a:r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87A4DB31-CC17-4EE0-9788-22F40932A1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A9294-38CD-4ECE-81E1-3731DBE5F32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8199911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C9650CD-CAC0-4393-B3E8-42C6CA2F27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University©2025</a:t>
            </a:r>
            <a:endParaRPr lang="en-AU"/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87C47A7A-A86C-4C73-92A9-45C1F74524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School of Engineering</a:t>
            </a:r>
          </a:p>
        </p:txBody>
      </p:sp>
      <p:sp>
        <p:nvSpPr>
          <p:cNvPr id="9" name="Rectangle 20">
            <a:extLst>
              <a:ext uri="{FF2B5EF4-FFF2-40B4-BE49-F238E27FC236}">
                <a16:creationId xmlns:a16="http://schemas.microsoft.com/office/drawing/2014/main" id="{A7532623-0055-4F5F-9913-387E4D63E0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3FEC8-31EA-44D0-96B3-244008E1204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5320967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06AE564-5784-4805-BAFC-E898F874B0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University©2025</a:t>
            </a:r>
            <a:endParaRPr lang="en-AU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FF9351D8-EFFB-4409-A6C3-6226FC6634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School of Engineering</a:t>
            </a: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6A6E1B51-56FD-4D9D-9ECA-6C3773BC41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A0F26-CAD3-4C16-A0F8-1D9202C673E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0718922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ED2C99F-8734-464F-838A-1D6FD2684C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University©2025</a:t>
            </a:r>
            <a:endParaRPr lang="en-AU"/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430BAC0C-B8AA-44D7-BF89-15EFF68560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School of Engineering</a:t>
            </a:r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B302FBE6-C208-4F79-B905-7590E22124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B3566-9429-4FC3-BBC3-21DA3F15365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3132541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53371D-CF17-46FC-8B60-32FE3D3EC6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University©2025</a:t>
            </a:r>
            <a:endParaRPr lang="en-AU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9EBCB883-4B3C-4E19-8B99-F4FB66E208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School of Engineering</a:t>
            </a:r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999DC1E2-586A-4FF4-8141-57F7490FBF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4D140-E211-40F6-B741-75EEC7D833D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8509973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89D046-2E1E-470A-9F88-DE7DF1A82F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University©2025</a:t>
            </a:r>
            <a:endParaRPr lang="en-AU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A567146A-FAF5-4DB3-A2D0-3018B28344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School of Engineering</a:t>
            </a:r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BAA691D0-7725-4E51-A7C5-3CBA749E61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2B6EA-9925-4ED2-BFF0-A1489D41B43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9765400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1" descr="core footer">
            <a:extLst>
              <a:ext uri="{FF2B5EF4-FFF2-40B4-BE49-F238E27FC236}">
                <a16:creationId xmlns:a16="http://schemas.microsoft.com/office/drawing/2014/main" id="{1ABD3035-27E4-4F0A-87AB-88DC677B8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4150"/>
            <a:ext cx="9144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DB359EE6-436B-49EC-91F0-3BF441C620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74638"/>
            <a:ext cx="8229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Header 1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66217275-E885-4BE7-AD51-266CEC1B70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00163"/>
            <a:ext cx="8229600" cy="486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6B86B5F-D8A5-4CCE-B774-ADDB66FF7B3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4500" y="6565900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base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RMIT University©2025</a:t>
            </a:r>
            <a:endParaRPr lang="en-AU"/>
          </a:p>
        </p:txBody>
      </p:sp>
      <p:sp>
        <p:nvSpPr>
          <p:cNvPr id="3091" name="Rectangle 19">
            <a:extLst>
              <a:ext uri="{FF2B5EF4-FFF2-40B4-BE49-F238E27FC236}">
                <a16:creationId xmlns:a16="http://schemas.microsoft.com/office/drawing/2014/main" id="{061C89FF-3126-43E3-80C7-DEB9ABBB5E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11438" y="6575425"/>
            <a:ext cx="3832225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base" hangingPunct="1">
              <a:defRPr sz="11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AU"/>
              <a:t>School of Engineering</a:t>
            </a:r>
          </a:p>
        </p:txBody>
      </p:sp>
      <p:sp>
        <p:nvSpPr>
          <p:cNvPr id="3092" name="Rectangle 20">
            <a:extLst>
              <a:ext uri="{FF2B5EF4-FFF2-40B4-BE49-F238E27FC236}">
                <a16:creationId xmlns:a16="http://schemas.microsoft.com/office/drawing/2014/main" id="{585998C7-C38E-424E-BCB9-B043CA7F0E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23038" y="6578600"/>
            <a:ext cx="2133600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CFF15339-C617-4DE8-9177-85F2B4C929E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  <p:sldLayoutId id="2147484390" r:id="rId2"/>
    <p:sldLayoutId id="2147484391" r:id="rId3"/>
    <p:sldLayoutId id="2147484392" r:id="rId4"/>
    <p:sldLayoutId id="2147484393" r:id="rId5"/>
    <p:sldLayoutId id="2147484394" r:id="rId6"/>
    <p:sldLayoutId id="2147484395" r:id="rId7"/>
    <p:sldLayoutId id="2147484396" r:id="rId8"/>
    <p:sldLayoutId id="2147484397" r:id="rId9"/>
    <p:sldLayoutId id="2147484398" r:id="rId10"/>
    <p:sldLayoutId id="2147484399" r:id="rId11"/>
    <p:sldLayoutId id="2147484402" r:id="rId12"/>
    <p:sldLayoutId id="2147484400" r:id="rId13"/>
  </p:sldLayoutIdLst>
  <p:transition spd="slow">
    <p:wipe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50000"/>
        </a:spcBef>
        <a:spcAft>
          <a:spcPct val="0"/>
        </a:spcAft>
        <a:buClr>
          <a:srgbClr val="887E6E"/>
        </a:buClr>
        <a:buChar char="•"/>
        <a:defRPr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485775" indent="-161925" algn="l" rtl="0" eaLnBrk="0" fontAlgn="base" hangingPunct="0">
        <a:spcBef>
          <a:spcPct val="25000"/>
        </a:spcBef>
        <a:spcAft>
          <a:spcPct val="0"/>
        </a:spcAft>
        <a:buClr>
          <a:srgbClr val="887E6E"/>
        </a:buClr>
        <a:buFont typeface="Arial" panose="020B0604020202020204" pitchFamily="34" charset="0"/>
        <a:buChar char="–"/>
        <a:defRPr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795338" indent="-161925" algn="l" rtl="0" eaLnBrk="0" fontAlgn="base" hangingPunct="0">
        <a:spcBef>
          <a:spcPct val="25000"/>
        </a:spcBef>
        <a:spcAft>
          <a:spcPct val="0"/>
        </a:spcAft>
        <a:buClr>
          <a:srgbClr val="887E6E"/>
        </a:buClr>
        <a:buFont typeface="Arial" panose="020B0604020202020204" pitchFamily="34" charset="0"/>
        <a:buChar char="–"/>
        <a:defRPr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090613" indent="-166688" algn="l" rtl="0" eaLnBrk="0" fontAlgn="base" hangingPunct="0">
        <a:spcBef>
          <a:spcPct val="25000"/>
        </a:spcBef>
        <a:spcAft>
          <a:spcPct val="0"/>
        </a:spcAft>
        <a:buClr>
          <a:srgbClr val="887E6E"/>
        </a:buClr>
        <a:buChar char="–"/>
        <a:defRPr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1390650" indent="-171450" algn="l" rtl="0" eaLnBrk="0" fontAlgn="base" hangingPunct="0">
        <a:spcBef>
          <a:spcPct val="25000"/>
        </a:spcBef>
        <a:spcAft>
          <a:spcPct val="0"/>
        </a:spcAft>
        <a:buClr>
          <a:srgbClr val="887E6E"/>
        </a:buClr>
        <a:buFont typeface="Arial" panose="020B0604020202020204" pitchFamily="34" charset="0"/>
        <a:buChar char="–"/>
        <a:defRPr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1847850" indent="-171450" algn="l" rtl="0" fontAlgn="base">
        <a:spcBef>
          <a:spcPct val="25000"/>
        </a:spcBef>
        <a:spcAft>
          <a:spcPct val="0"/>
        </a:spcAft>
        <a:buClr>
          <a:srgbClr val="887E6E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6pPr>
      <a:lvl7pPr marL="2305050" indent="-171450" algn="l" rtl="0" fontAlgn="base">
        <a:spcBef>
          <a:spcPct val="25000"/>
        </a:spcBef>
        <a:spcAft>
          <a:spcPct val="0"/>
        </a:spcAft>
        <a:buClr>
          <a:srgbClr val="887E6E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7pPr>
      <a:lvl8pPr marL="2762250" indent="-171450" algn="l" rtl="0" fontAlgn="base">
        <a:spcBef>
          <a:spcPct val="25000"/>
        </a:spcBef>
        <a:spcAft>
          <a:spcPct val="0"/>
        </a:spcAft>
        <a:buClr>
          <a:srgbClr val="887E6E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8pPr>
      <a:lvl9pPr marL="3219450" indent="-171450" algn="l" rtl="0" fontAlgn="base">
        <a:spcBef>
          <a:spcPct val="25000"/>
        </a:spcBef>
        <a:spcAft>
          <a:spcPct val="0"/>
        </a:spcAft>
        <a:buClr>
          <a:srgbClr val="887E6E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>
            <a:extLst>
              <a:ext uri="{FF2B5EF4-FFF2-40B4-BE49-F238E27FC236}">
                <a16:creationId xmlns:a16="http://schemas.microsoft.com/office/drawing/2014/main" id="{FBE84A7E-AB8D-4AD2-9C40-B31498873ED8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657225"/>
            <a:ext cx="7607300" cy="2778125"/>
          </a:xfrm>
        </p:spPr>
        <p:txBody>
          <a:bodyPr/>
          <a:lstStyle/>
          <a:p>
            <a:r>
              <a:rPr lang="en-AU" altLang="en-US" sz="33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MIET2565|2566</a:t>
            </a:r>
            <a:br>
              <a:rPr lang="en-AU" altLang="en-US" sz="3300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AU" altLang="en-US" sz="33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Systems Engineering Principles</a:t>
            </a:r>
            <a:br>
              <a:rPr lang="en-AU" altLang="en-US" sz="3300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br>
              <a:rPr lang="en-AU" altLang="en-US" sz="3300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AU" altLang="en-US" sz="33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Systems Engineering V Lifecycle,</a:t>
            </a:r>
            <a:br>
              <a:rPr lang="en-AU" altLang="en-US" sz="3300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AU" altLang="en-US" sz="33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System Requirements – Tutorial – Human Jet</a:t>
            </a:r>
            <a:endParaRPr lang="en-US" altLang="en-US" sz="33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E2B496-BB69-2BBF-843F-C0AC552CA989}"/>
              </a:ext>
            </a:extLst>
          </p:cNvPr>
          <p:cNvSpPr/>
          <p:nvPr/>
        </p:nvSpPr>
        <p:spPr bwMode="auto">
          <a:xfrm>
            <a:off x="446049" y="6266985"/>
            <a:ext cx="1672683" cy="4348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89910-3E68-D287-368E-4E9048F11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B933053-DB23-C54F-E871-E0BE578A0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517194" cy="823913"/>
          </a:xfrm>
        </p:spPr>
        <p:txBody>
          <a:bodyPr/>
          <a:lstStyle/>
          <a:p>
            <a:r>
              <a:rPr lang="en-AU" altLang="en-US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System Requirement 4 to satisfy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CF8E43C2-8EAA-51F0-8D8F-D6FB3039CE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6707" y="1069384"/>
            <a:ext cx="7831736" cy="130606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AU" altLang="en-US" sz="2000" dirty="0">
                <a:solidFill>
                  <a:schemeClr val="tx1"/>
                </a:solidFill>
              </a:rPr>
              <a:t>UR4 – Able to enter a flying cargo aircraft to end the flight</a:t>
            </a:r>
          </a:p>
          <a:p>
            <a:pPr marL="0" indent="0">
              <a:spcBef>
                <a:spcPts val="0"/>
              </a:spcBef>
              <a:buNone/>
            </a:pPr>
            <a:endParaRPr lang="en-AU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FC552EB0-080D-DAD6-A495-A6F224059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28" y="1893297"/>
            <a:ext cx="80603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+mj-lt"/>
              <a:buAutoNum type="arabicPeriod"/>
            </a:pPr>
            <a:r>
              <a:rPr lang="en-AU" altLang="en-US" sz="2000" dirty="0">
                <a:solidFill>
                  <a:schemeClr val="tx1"/>
                </a:solidFill>
              </a:rPr>
              <a:t>?</a:t>
            </a:r>
          </a:p>
          <a:p>
            <a:pPr marL="0" indent="0"/>
            <a:endParaRPr lang="en-AU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14018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D13D6-837D-D10E-67C4-40F1F4DE9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B479CF2-BC23-74B9-5D9A-67347CF05E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517194" cy="823913"/>
          </a:xfrm>
        </p:spPr>
        <p:txBody>
          <a:bodyPr/>
          <a:lstStyle/>
          <a:p>
            <a:r>
              <a:rPr lang="en-AU" altLang="en-US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System Requirement 5 to satisfy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E693FE53-DB52-5360-11D0-9C06E3E2C7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6707" y="1069384"/>
            <a:ext cx="7831736" cy="130606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AU" altLang="en-US" sz="2000" dirty="0">
                <a:solidFill>
                  <a:schemeClr val="tx1"/>
                </a:solidFill>
              </a:rPr>
              <a:t>UR6 – Able to change altitude, direction and speed</a:t>
            </a:r>
          </a:p>
          <a:p>
            <a:pPr marL="0" indent="0">
              <a:spcBef>
                <a:spcPts val="0"/>
              </a:spcBef>
              <a:buNone/>
            </a:pPr>
            <a:endParaRPr lang="en-AU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E78C7423-C778-42CC-46A4-A93F3CBFE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28" y="2021509"/>
            <a:ext cx="80603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+mj-lt"/>
              <a:buAutoNum type="arabicPeriod"/>
            </a:pPr>
            <a:r>
              <a:rPr lang="en-AU" altLang="en-US" sz="2000" dirty="0">
                <a:solidFill>
                  <a:schemeClr val="tx1"/>
                </a:solidFill>
              </a:rPr>
              <a:t>?</a:t>
            </a:r>
          </a:p>
          <a:p>
            <a:pPr marL="0" indent="0"/>
            <a:endParaRPr lang="en-AU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0618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79446-B09E-30D1-395A-8BC79AA71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51DE0D0-9EED-3751-295C-8F1ED6C94E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517194" cy="823913"/>
          </a:xfrm>
        </p:spPr>
        <p:txBody>
          <a:bodyPr/>
          <a:lstStyle/>
          <a:p>
            <a:r>
              <a:rPr lang="en-AU" altLang="en-US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System Requirement 6 to satisfy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8D693E07-39BE-C837-E367-CD5AAC1EC2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6707" y="1069384"/>
            <a:ext cx="7831736" cy="130606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AU" altLang="en-US" sz="2000" dirty="0">
                <a:solidFill>
                  <a:schemeClr val="tx1"/>
                </a:solidFill>
              </a:rPr>
              <a:t>UR9 – User can activate a parachute during emergency</a:t>
            </a:r>
          </a:p>
          <a:p>
            <a:pPr marL="0" indent="0">
              <a:spcBef>
                <a:spcPts val="0"/>
              </a:spcBef>
              <a:buNone/>
            </a:pPr>
            <a:endParaRPr lang="en-AU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ECB5CD5C-3EAC-6EA9-EEBD-0DA8CC36D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06" y="1893297"/>
            <a:ext cx="80603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+mj-lt"/>
              <a:buAutoNum type="arabicPeriod"/>
            </a:pPr>
            <a:r>
              <a:rPr lang="en-AU" altLang="en-US" sz="2000" dirty="0">
                <a:solidFill>
                  <a:schemeClr val="tx1"/>
                </a:solidFill>
              </a:rPr>
              <a:t>?</a:t>
            </a:r>
          </a:p>
          <a:p>
            <a:pPr marL="0" indent="0"/>
            <a:endParaRPr lang="en-AU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24336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3E1E9-8F6E-BD75-2797-F24CFA128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11067E0-F0D6-CE77-DB8E-D3F8090789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517194" cy="823913"/>
          </a:xfrm>
        </p:spPr>
        <p:txBody>
          <a:bodyPr/>
          <a:lstStyle/>
          <a:p>
            <a:r>
              <a:rPr lang="en-AU" altLang="en-US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System Requirements consolidated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3B7C3C-9664-886E-4643-CDE085C93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098551"/>
            <a:ext cx="8229600" cy="486568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A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2028553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3EAFB-72A3-B6AA-7909-1072157AB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>
            <a:extLst>
              <a:ext uri="{FF2B5EF4-FFF2-40B4-BE49-F238E27FC236}">
                <a16:creationId xmlns:a16="http://schemas.microsoft.com/office/drawing/2014/main" id="{5CFD2689-DB4C-98AD-84ED-A482E7510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229600" cy="1318694"/>
          </a:xfrm>
        </p:spPr>
        <p:txBody>
          <a:bodyPr/>
          <a:lstStyle/>
          <a:p>
            <a:r>
              <a:rPr lang="en-AU" altLang="en-US" sz="33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Insert your name, student number and program</a:t>
            </a:r>
            <a:endParaRPr lang="en-US" altLang="en-US" sz="33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123" name="Rectangle 7">
            <a:extLst>
              <a:ext uri="{FF2B5EF4-FFF2-40B4-BE49-F238E27FC236}">
                <a16:creationId xmlns:a16="http://schemas.microsoft.com/office/drawing/2014/main" id="{D01A2D70-F0DE-747C-E08A-603CBDE74D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2006082"/>
            <a:ext cx="8229600" cy="41597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Name</a:t>
            </a:r>
          </a:p>
          <a:p>
            <a:pPr>
              <a:lnSpc>
                <a:spcPct val="90000"/>
              </a:lnSpc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Student number</a:t>
            </a:r>
          </a:p>
          <a:p>
            <a:pPr>
              <a:lnSpc>
                <a:spcPct val="90000"/>
              </a:lnSpc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Program</a:t>
            </a:r>
          </a:p>
          <a:p>
            <a:pPr>
              <a:lnSpc>
                <a:spcPct val="90000"/>
              </a:lnSpc>
            </a:pP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F15FD-5147-4ABF-F7D3-F1AD0C97B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C8051-CF3C-405B-A92E-5156C46B7D7B}" type="slidenum">
              <a:rPr lang="en-AU" altLang="en-US" smtClean="0"/>
              <a:pPr>
                <a:defRPr/>
              </a:pPr>
              <a:t>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4590021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>
            <a:extLst>
              <a:ext uri="{FF2B5EF4-FFF2-40B4-BE49-F238E27FC236}">
                <a16:creationId xmlns:a16="http://schemas.microsoft.com/office/drawing/2014/main" id="{C5B329C9-5661-B6A9-91B0-A1554A646E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Human Jet</a:t>
            </a:r>
          </a:p>
        </p:txBody>
      </p:sp>
      <p:pic>
        <p:nvPicPr>
          <p:cNvPr id="36867" name="Picture 9" descr="Related image">
            <a:extLst>
              <a:ext uri="{FF2B5EF4-FFF2-40B4-BE49-F238E27FC236}">
                <a16:creationId xmlns:a16="http://schemas.microsoft.com/office/drawing/2014/main" id="{DD83CDEE-2429-8B1F-59AE-0D33675BF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449388"/>
            <a:ext cx="7029450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BB888-FB11-1FED-2D47-401DD8588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A0F26-CAD3-4C16-A0F8-1D9202C673E1}" type="slidenum">
              <a:rPr lang="en-AU" altLang="en-US" smtClean="0"/>
              <a:pPr>
                <a:defRPr/>
              </a:pPr>
              <a:t>3</a:t>
            </a:fld>
            <a:endParaRPr lang="en-AU" altLang="en-US"/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5">
            <a:extLst>
              <a:ext uri="{FF2B5EF4-FFF2-40B4-BE49-F238E27FC236}">
                <a16:creationId xmlns:a16="http://schemas.microsoft.com/office/drawing/2014/main" id="{5300BF58-28B0-DA49-9ADA-51749E66F5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5450" y="3028950"/>
          <a:ext cx="6969125" cy="375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238095" imgH="4428571" progId="Unknown">
                  <p:embed/>
                </p:oleObj>
              </mc:Choice>
              <mc:Fallback>
                <p:oleObj r:id="rId2" imgW="8238095" imgH="4428571" progId="Unknown">
                  <p:embed/>
                  <p:pic>
                    <p:nvPicPr>
                      <p:cNvPr id="13314" name="Object 5">
                        <a:extLst>
                          <a:ext uri="{FF2B5EF4-FFF2-40B4-BE49-F238E27FC236}">
                            <a16:creationId xmlns:a16="http://schemas.microsoft.com/office/drawing/2014/main" id="{5300BF58-28B0-DA49-9ADA-51749E66F5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" y="3028950"/>
                        <a:ext cx="6969125" cy="375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Oval 7">
            <a:extLst>
              <a:ext uri="{FF2B5EF4-FFF2-40B4-BE49-F238E27FC236}">
                <a16:creationId xmlns:a16="http://schemas.microsoft.com/office/drawing/2014/main" id="{8EDF86DA-D327-ECAA-56F7-975C76CD8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825" y="4017963"/>
            <a:ext cx="1436688" cy="809625"/>
          </a:xfrm>
          <a:prstGeom prst="ellipse">
            <a:avLst/>
          </a:prstGeom>
          <a:noFill/>
          <a:ln w="3810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" hangingPunct="1"/>
            <a:endParaRPr lang="en-US" altLang="en-US" sz="1000"/>
          </a:p>
        </p:txBody>
      </p:sp>
      <p:sp>
        <p:nvSpPr>
          <p:cNvPr id="13316" name="Rectangle 1028">
            <a:extLst>
              <a:ext uri="{FF2B5EF4-FFF2-40B4-BE49-F238E27FC236}">
                <a16:creationId xmlns:a16="http://schemas.microsoft.com/office/drawing/2014/main" id="{E2BC7CA1-3461-26F2-048D-74CF062653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73025"/>
            <a:ext cx="7991475" cy="1143000"/>
          </a:xfrm>
        </p:spPr>
        <p:txBody>
          <a:bodyPr/>
          <a:lstStyle/>
          <a:p>
            <a:r>
              <a:rPr lang="en-AU" altLang="en-US" sz="3600" b="1">
                <a:solidFill>
                  <a:srgbClr val="FF0000"/>
                </a:solidFill>
                <a:ea typeface="ＭＳ Ｐゴシック" panose="020B0600070205080204" pitchFamily="34" charset="-128"/>
              </a:rPr>
              <a:t>System Requirements</a:t>
            </a:r>
            <a:endParaRPr lang="en-US" altLang="en-US" sz="3600" b="1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317" name="TextBox 1">
            <a:extLst>
              <a:ext uri="{FF2B5EF4-FFF2-40B4-BE49-F238E27FC236}">
                <a16:creationId xmlns:a16="http://schemas.microsoft.com/office/drawing/2014/main" id="{9A3D286D-1BE6-CC1E-AA1C-D17D525CC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196975"/>
            <a:ext cx="3441700" cy="5842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" hangingPunct="1"/>
            <a:r>
              <a:rPr lang="en-AU" altLang="en-US" sz="3200">
                <a:solidFill>
                  <a:schemeClr val="tx1"/>
                </a:solidFill>
                <a:latin typeface="Times New Roman" panose="02020603050405020304" pitchFamily="18" charset="0"/>
              </a:rPr>
              <a:t>Define User Need</a:t>
            </a:r>
          </a:p>
        </p:txBody>
      </p:sp>
      <p:sp>
        <p:nvSpPr>
          <p:cNvPr id="13318" name="TextBox 4">
            <a:extLst>
              <a:ext uri="{FF2B5EF4-FFF2-40B4-BE49-F238E27FC236}">
                <a16:creationId xmlns:a16="http://schemas.microsoft.com/office/drawing/2014/main" id="{66FD3C6B-22A9-085C-40DC-C1F769CEE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268538"/>
            <a:ext cx="5513387" cy="5842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" hangingPunct="1"/>
            <a:r>
              <a:rPr lang="en-AU" altLang="en-US" sz="3200">
                <a:solidFill>
                  <a:schemeClr val="tx1"/>
                </a:solidFill>
                <a:latin typeface="Times New Roman" panose="02020603050405020304" pitchFamily="18" charset="0"/>
              </a:rPr>
              <a:t>Define System Requirements</a:t>
            </a:r>
          </a:p>
        </p:txBody>
      </p:sp>
      <p:sp>
        <p:nvSpPr>
          <p:cNvPr id="13319" name="Down Arrow 2">
            <a:extLst>
              <a:ext uri="{FF2B5EF4-FFF2-40B4-BE49-F238E27FC236}">
                <a16:creationId xmlns:a16="http://schemas.microsoft.com/office/drawing/2014/main" id="{D53E08B4-F0BA-6B57-2343-54E1F396E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1781175"/>
            <a:ext cx="266700" cy="423863"/>
          </a:xfrm>
          <a:prstGeom prst="downArrow">
            <a:avLst>
              <a:gd name="adj1" fmla="val 50000"/>
              <a:gd name="adj2" fmla="val 5011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" hangingPunct="1"/>
            <a:endParaRPr lang="en-AU" altLang="en-US" sz="1000"/>
          </a:p>
        </p:txBody>
      </p:sp>
      <p:sp>
        <p:nvSpPr>
          <p:cNvPr id="13320" name="TextBox 5">
            <a:extLst>
              <a:ext uri="{FF2B5EF4-FFF2-40B4-BE49-F238E27FC236}">
                <a16:creationId xmlns:a16="http://schemas.microsoft.com/office/drawing/2014/main" id="{CE4E1905-BF99-B1BE-0FEE-BB1253668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268538"/>
            <a:ext cx="2808287" cy="107632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" hangingPunct="1"/>
            <a:r>
              <a:rPr lang="en-AU" altLang="en-US" sz="3200">
                <a:solidFill>
                  <a:schemeClr val="tx1"/>
                </a:solidFill>
                <a:latin typeface="Times New Roman" panose="02020603050405020304" pitchFamily="18" charset="0"/>
              </a:rPr>
              <a:t>System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B6832-1024-508A-2283-DB2D81E7F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A0F26-CAD3-4C16-A0F8-1D9202C673E1}" type="slidenum">
              <a:rPr lang="en-AU" altLang="en-US" smtClean="0"/>
              <a:pPr>
                <a:defRPr/>
              </a:pPr>
              <a:t>4</a:t>
            </a:fld>
            <a:endParaRPr lang="en-AU" altLang="en-US"/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D669652B-6F97-657F-9FC6-863BF8BB89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333375"/>
            <a:ext cx="8366125" cy="922338"/>
          </a:xfrm>
        </p:spPr>
        <p:txBody>
          <a:bodyPr/>
          <a:lstStyle/>
          <a:p>
            <a:r>
              <a:rPr lang="en-AU" altLang="en-US" sz="3200" b="1">
                <a:solidFill>
                  <a:srgbClr val="FF0000"/>
                </a:solidFill>
                <a:ea typeface="ＭＳ Ｐゴシック" panose="020B0600070205080204" pitchFamily="34" charset="-128"/>
              </a:rPr>
              <a:t>User Requirements</a:t>
            </a:r>
          </a:p>
        </p:txBody>
      </p:sp>
      <p:sp>
        <p:nvSpPr>
          <p:cNvPr id="15367" name="TextBox 4">
            <a:extLst>
              <a:ext uri="{FF2B5EF4-FFF2-40B4-BE49-F238E27FC236}">
                <a16:creationId xmlns:a16="http://schemas.microsoft.com/office/drawing/2014/main" id="{C742767E-7B28-1103-83B0-27BFDE5F2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" y="999435"/>
            <a:ext cx="8366125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+mj-lt"/>
              <a:buAutoNum type="arabicPeriod"/>
            </a:pPr>
            <a:r>
              <a:rPr lang="en-AU" altLang="en-US" sz="2000" dirty="0">
                <a:solidFill>
                  <a:schemeClr val="tx1"/>
                </a:solidFill>
              </a:rPr>
              <a:t>System should fit a defined person characteristics – size, weight, sensory, skills</a:t>
            </a:r>
          </a:p>
          <a:p>
            <a:pPr>
              <a:buFont typeface="+mj-lt"/>
              <a:buAutoNum type="arabicPeriod"/>
            </a:pPr>
            <a:r>
              <a:rPr lang="en-AU" altLang="en-US" sz="2000" dirty="0">
                <a:solidFill>
                  <a:schemeClr val="tx1"/>
                </a:solidFill>
              </a:rPr>
              <a:t>Has anchor points for mounting to carrying aircraft</a:t>
            </a:r>
          </a:p>
          <a:p>
            <a:pPr>
              <a:buFont typeface="+mj-lt"/>
              <a:buAutoNum type="arabicPeriod"/>
            </a:pPr>
            <a:r>
              <a:rPr lang="en-AU" altLang="en-US" sz="2000" dirty="0">
                <a:solidFill>
                  <a:schemeClr val="tx1"/>
                </a:solidFill>
              </a:rPr>
              <a:t>Able to release in the air while carrying aircraft is flying at required speed</a:t>
            </a:r>
          </a:p>
          <a:p>
            <a:pPr>
              <a:buFont typeface="+mj-lt"/>
              <a:buAutoNum type="arabicPeriod"/>
            </a:pPr>
            <a:r>
              <a:rPr lang="en-AU" altLang="en-US" sz="2000" dirty="0">
                <a:solidFill>
                  <a:schemeClr val="tx1"/>
                </a:solidFill>
              </a:rPr>
              <a:t>Able to enter a flying cargo aircraft to end the flight</a:t>
            </a:r>
          </a:p>
          <a:p>
            <a:pPr>
              <a:buFont typeface="+mj-lt"/>
              <a:buAutoNum type="arabicPeriod"/>
            </a:pPr>
            <a:r>
              <a:rPr lang="en-AU" altLang="en-US" sz="2000" dirty="0">
                <a:solidFill>
                  <a:schemeClr val="tx1"/>
                </a:solidFill>
              </a:rPr>
              <a:t>User receives flight information while flying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altLang="en-US" sz="2000" dirty="0">
                <a:solidFill>
                  <a:schemeClr val="tx1"/>
                </a:solidFill>
              </a:rPr>
              <a:t>Altitude, direction, speed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altLang="en-US" sz="2000" dirty="0">
                <a:solidFill>
                  <a:schemeClr val="tx1"/>
                </a:solidFill>
              </a:rPr>
              <a:t>Lifting forces on wings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altLang="en-US" sz="2000" dirty="0">
                <a:solidFill>
                  <a:schemeClr val="tx1"/>
                </a:solidFill>
              </a:rPr>
              <a:t>Engine conditions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altLang="en-US" sz="2000" dirty="0">
                <a:solidFill>
                  <a:schemeClr val="tx1"/>
                </a:solidFill>
              </a:rPr>
              <a:t>Position (relative to land)</a:t>
            </a:r>
          </a:p>
          <a:p>
            <a:pPr>
              <a:buFont typeface="+mj-lt"/>
              <a:buAutoNum type="arabicPeriod"/>
            </a:pPr>
            <a:r>
              <a:rPr lang="en-AU" altLang="en-US" sz="2000" dirty="0">
                <a:solidFill>
                  <a:schemeClr val="tx1"/>
                </a:solidFill>
              </a:rPr>
              <a:t>Able to change altitude, direction and speed</a:t>
            </a:r>
          </a:p>
          <a:p>
            <a:pPr>
              <a:buFont typeface="+mj-lt"/>
              <a:buAutoNum type="arabicPeriod"/>
            </a:pPr>
            <a:r>
              <a:rPr lang="en-AU" altLang="en-US" sz="2000" dirty="0">
                <a:solidFill>
                  <a:schemeClr val="tx1"/>
                </a:solidFill>
              </a:rPr>
              <a:t>System provides flight path navigation information</a:t>
            </a:r>
          </a:p>
          <a:p>
            <a:pPr>
              <a:buFont typeface="+mj-lt"/>
              <a:buAutoNum type="arabicPeriod"/>
            </a:pPr>
            <a:r>
              <a:rPr lang="en-AU" altLang="en-US" sz="2000" dirty="0">
                <a:solidFill>
                  <a:schemeClr val="tx1"/>
                </a:solidFill>
              </a:rPr>
              <a:t>System keeps person warm at 3000 m</a:t>
            </a:r>
          </a:p>
          <a:p>
            <a:pPr>
              <a:buFont typeface="+mj-lt"/>
              <a:buAutoNum type="arabicPeriod"/>
            </a:pPr>
            <a:r>
              <a:rPr lang="en-AU" altLang="en-US" sz="2000" dirty="0">
                <a:solidFill>
                  <a:schemeClr val="tx1"/>
                </a:solidFill>
              </a:rPr>
              <a:t>User can activate a parachute during emergency</a:t>
            </a:r>
          </a:p>
          <a:p>
            <a:pPr>
              <a:buFont typeface="+mj-lt"/>
              <a:buAutoNum type="arabicPeriod"/>
            </a:pPr>
            <a:r>
              <a:rPr lang="en-AU" altLang="en-US" sz="2000" dirty="0">
                <a:solidFill>
                  <a:schemeClr val="tx1"/>
                </a:solidFill>
              </a:rPr>
              <a:t>Communicate with ground station</a:t>
            </a:r>
          </a:p>
          <a:p>
            <a:pPr>
              <a:buFont typeface="+mj-lt"/>
              <a:buAutoNum type="arabicPeriod"/>
            </a:pPr>
            <a:endParaRPr lang="en-AU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817B333B-E2BA-7E32-2519-247EEA161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517194" cy="823913"/>
          </a:xfrm>
        </p:spPr>
        <p:txBody>
          <a:bodyPr/>
          <a:lstStyle/>
          <a:p>
            <a:r>
              <a:rPr lang="en-AU" altLang="en-US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System Requirement 1 to satisfy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0004F988-4449-A671-010E-1B6D1C0EAD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6707" y="1069385"/>
            <a:ext cx="7328994" cy="82391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AU" altLang="en-US" sz="2000" dirty="0">
                <a:ea typeface="ＭＳ Ｐゴシック" panose="020B0600070205080204" pitchFamily="34" charset="-128"/>
              </a:rPr>
              <a:t>UR1 – </a:t>
            </a:r>
            <a:r>
              <a:rPr lang="en-AU" altLang="en-US" sz="2000" dirty="0">
                <a:solidFill>
                  <a:schemeClr val="tx1"/>
                </a:solidFill>
              </a:rPr>
              <a:t>System should fit a defined person characteristics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altLang="en-US" sz="2000" dirty="0">
                <a:ea typeface="ＭＳ Ｐゴシック" panose="020B0600070205080204" pitchFamily="34" charset="-128"/>
              </a:rPr>
              <a:t>UR8 – </a:t>
            </a:r>
            <a:r>
              <a:rPr lang="en-AU" altLang="en-US" sz="2000" dirty="0">
                <a:solidFill>
                  <a:schemeClr val="tx1"/>
                </a:solidFill>
              </a:rPr>
              <a:t>System keeps person warm at 3000 m</a:t>
            </a:r>
          </a:p>
          <a:p>
            <a:pPr marL="0" indent="0">
              <a:spcBef>
                <a:spcPts val="0"/>
              </a:spcBef>
              <a:buNone/>
            </a:pPr>
            <a:endParaRPr lang="en-AU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C16DBA63-7BF0-4797-0B3D-371C066A0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1893297"/>
            <a:ext cx="83661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+mj-lt"/>
              <a:buAutoNum type="arabicPeriod"/>
            </a:pPr>
            <a:r>
              <a:rPr lang="en-AU" altLang="en-US" sz="2000" dirty="0">
                <a:solidFill>
                  <a:schemeClr val="tx1"/>
                </a:solidFill>
              </a:rPr>
              <a:t>The flying suite has bult in adjustable parameters to suit people of different sizes, weight ranging from 50 kg to 150 kg.</a:t>
            </a:r>
          </a:p>
          <a:p>
            <a:pPr>
              <a:buFont typeface="+mj-lt"/>
              <a:buAutoNum type="arabicPeriod"/>
            </a:pPr>
            <a:r>
              <a:rPr lang="en-AU" altLang="en-US" sz="2000" dirty="0">
                <a:solidFill>
                  <a:schemeClr val="tx1"/>
                </a:solidFill>
              </a:rPr>
              <a:t>Heat insulation suite.  No or minimum exposed body parts to cold air.</a:t>
            </a:r>
          </a:p>
          <a:p>
            <a:pPr>
              <a:buFont typeface="+mj-lt"/>
              <a:buAutoNum type="arabicPeriod"/>
            </a:pPr>
            <a:endParaRPr lang="en-AU" altLang="en-US" sz="2000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endParaRPr lang="en-AU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817B333B-E2BA-7E32-2519-247EEA161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517194" cy="823913"/>
          </a:xfrm>
        </p:spPr>
        <p:txBody>
          <a:bodyPr/>
          <a:lstStyle/>
          <a:p>
            <a:r>
              <a:rPr lang="en-AU" altLang="en-US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System Requirement 1 to satisfy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0004F988-4449-A671-010E-1B6D1C0EAD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6707" y="1069385"/>
            <a:ext cx="7328994" cy="82391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AU" altLang="en-US" sz="2000" dirty="0">
                <a:ea typeface="ＭＳ Ｐゴシック" panose="020B0600070205080204" pitchFamily="34" charset="-128"/>
              </a:rPr>
              <a:t>UR1 – </a:t>
            </a:r>
            <a:r>
              <a:rPr lang="en-AU" altLang="en-US" sz="2000" dirty="0">
                <a:solidFill>
                  <a:schemeClr val="tx1"/>
                </a:solidFill>
              </a:rPr>
              <a:t>System should fit a defined person characteristics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altLang="en-US" sz="2000" dirty="0">
                <a:ea typeface="ＭＳ Ｐゴシック" panose="020B0600070205080204" pitchFamily="34" charset="-128"/>
              </a:rPr>
              <a:t>UR8 – </a:t>
            </a:r>
            <a:r>
              <a:rPr lang="en-AU" altLang="en-US" sz="2000" dirty="0">
                <a:solidFill>
                  <a:schemeClr val="tx1"/>
                </a:solidFill>
              </a:rPr>
              <a:t>System keeps person warm at 3000 m</a:t>
            </a:r>
          </a:p>
          <a:p>
            <a:pPr marL="0" indent="0">
              <a:spcBef>
                <a:spcPts val="0"/>
              </a:spcBef>
              <a:buNone/>
            </a:pPr>
            <a:endParaRPr lang="en-AU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C16DBA63-7BF0-4797-0B3D-371C066A0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1893297"/>
            <a:ext cx="83661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+mj-lt"/>
              <a:buAutoNum type="arabicPeriod"/>
            </a:pPr>
            <a:r>
              <a:rPr lang="en-AU" altLang="en-US" sz="2000" dirty="0">
                <a:solidFill>
                  <a:schemeClr val="tx1"/>
                </a:solidFill>
              </a:rPr>
              <a:t>?</a:t>
            </a:r>
          </a:p>
          <a:p>
            <a:pPr>
              <a:buFont typeface="+mj-lt"/>
              <a:buAutoNum type="arabicPeriod"/>
            </a:pPr>
            <a:endParaRPr lang="en-AU" altLang="en-US" sz="2000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endParaRPr lang="en-AU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60B7B-5D99-8603-C17E-E3C58C7B0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A10C04EC-10EC-48BA-3BA2-B3BD219F6C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517194" cy="823913"/>
          </a:xfrm>
        </p:spPr>
        <p:txBody>
          <a:bodyPr/>
          <a:lstStyle/>
          <a:p>
            <a:r>
              <a:rPr lang="en-AU" altLang="en-US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System Requirement 2 to satisfy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C4F8E62B-9296-120F-28A5-0A4B1B10BD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6707" y="1069385"/>
            <a:ext cx="7328994" cy="108234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AU" altLang="en-US" sz="2000" dirty="0"/>
              <a:t>UR5 – User receives flight information while flying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altLang="en-US" sz="2000" dirty="0"/>
              <a:t>UR7 – System provides flight path navigation information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altLang="en-US" sz="2000" dirty="0">
                <a:ea typeface="ＭＳ Ｐゴシック" panose="020B0600070205080204" pitchFamily="34" charset="-128"/>
              </a:rPr>
              <a:t>UR10 – Communicate with ground station</a:t>
            </a:r>
          </a:p>
          <a:p>
            <a:pPr marL="0" indent="0">
              <a:spcBef>
                <a:spcPts val="0"/>
              </a:spcBef>
              <a:buNone/>
            </a:pPr>
            <a:endParaRPr lang="en-AU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A5F2567F-4263-E9C6-092E-B86A989BD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06" y="2593610"/>
            <a:ext cx="80603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+mj-lt"/>
              <a:buAutoNum type="arabicPeriod"/>
            </a:pPr>
            <a:r>
              <a:rPr lang="en-AU" altLang="en-US" sz="2000" dirty="0">
                <a:solidFill>
                  <a:schemeClr val="tx1"/>
                </a:solidFill>
              </a:rPr>
              <a:t>?</a:t>
            </a:r>
          </a:p>
          <a:p>
            <a:pPr marL="0" indent="0"/>
            <a:endParaRPr lang="en-AU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99027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6C855-B58A-2A41-45C8-FEB1E6770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6E1A881F-50A2-F06F-1589-37A9B38D74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517194" cy="823913"/>
          </a:xfrm>
        </p:spPr>
        <p:txBody>
          <a:bodyPr/>
          <a:lstStyle/>
          <a:p>
            <a:r>
              <a:rPr lang="en-AU" altLang="en-US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System Requirement 3 to satisfy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A834790-3715-4D47-C655-7EC32AC6B4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6707" y="1069384"/>
            <a:ext cx="7831736" cy="105759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AU" altLang="en-US" sz="2000" dirty="0">
                <a:solidFill>
                  <a:schemeClr val="tx1"/>
                </a:solidFill>
              </a:rPr>
              <a:t>UR2 – Has anchor points for mounting to carrying aircraft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altLang="en-US" sz="2000" dirty="0">
                <a:solidFill>
                  <a:schemeClr val="tx1"/>
                </a:solidFill>
              </a:rPr>
              <a:t>UR3 – Able to release in the air while carrying aircraft is flying at required speed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B4C9FC21-ADA9-1BBD-654D-4607AB834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06" y="2593610"/>
            <a:ext cx="80603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+mj-lt"/>
              <a:buAutoNum type="arabicPeriod"/>
            </a:pPr>
            <a:r>
              <a:rPr lang="en-AU" altLang="en-US" sz="2000" dirty="0">
                <a:solidFill>
                  <a:schemeClr val="tx1"/>
                </a:solidFill>
              </a:rPr>
              <a:t>?</a:t>
            </a:r>
          </a:p>
          <a:p>
            <a:pPr marL="0" indent="0"/>
            <a:endParaRPr lang="en-AU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6450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Blank">
  <a:themeElements>
    <a:clrScheme name="Blank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EBDB0"/>
      </a:accent1>
      <a:accent2>
        <a:srgbClr val="EE3224"/>
      </a:accent2>
      <a:accent3>
        <a:srgbClr val="FFFFFF"/>
      </a:accent3>
      <a:accent4>
        <a:srgbClr val="000000"/>
      </a:accent4>
      <a:accent5>
        <a:srgbClr val="DBDBD4"/>
      </a:accent5>
      <a:accent6>
        <a:srgbClr val="D82C20"/>
      </a:accent6>
      <a:hlink>
        <a:srgbClr val="000000"/>
      </a:hlink>
      <a:folHlink>
        <a:srgbClr val="FFEE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EBDB0"/>
        </a:accent1>
        <a:accent2>
          <a:srgbClr val="EE3224"/>
        </a:accent2>
        <a:accent3>
          <a:srgbClr val="FFFFFF"/>
        </a:accent3>
        <a:accent4>
          <a:srgbClr val="000000"/>
        </a:accent4>
        <a:accent5>
          <a:srgbClr val="DBDBD4"/>
        </a:accent5>
        <a:accent6>
          <a:srgbClr val="D82C20"/>
        </a:accent6>
        <a:hlink>
          <a:srgbClr val="000000"/>
        </a:hlink>
        <a:folHlink>
          <a:srgbClr val="FFE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1b52b3a1-dbcb-41fb-a452-370cf542753f}" enabled="1" method="Privileged" siteId="{d1323671-cdbe-4417-b4d4-bdb24b51316b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4062</TotalTime>
  <Words>351</Words>
  <Application>Microsoft Macintosh PowerPoint</Application>
  <PresentationFormat>On-screen Show (4:3)</PresentationFormat>
  <Paragraphs>59</Paragraphs>
  <Slides>13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ＭＳ Ｐゴシック</vt:lpstr>
      <vt:lpstr>Arial</vt:lpstr>
      <vt:lpstr>Times New Roman</vt:lpstr>
      <vt:lpstr>Blank</vt:lpstr>
      <vt:lpstr>Unknown</vt:lpstr>
      <vt:lpstr>MIET2565|2566 Systems Engineering Principles  Systems Engineering V Lifecycle, System Requirements – Tutorial – Human Jet</vt:lpstr>
      <vt:lpstr>Insert your name, student number and program</vt:lpstr>
      <vt:lpstr>Human Jet</vt:lpstr>
      <vt:lpstr>System Requirements</vt:lpstr>
      <vt:lpstr>User Requirements</vt:lpstr>
      <vt:lpstr>System Requirement 1 to satisfy</vt:lpstr>
      <vt:lpstr>System Requirement 1 to satisfy</vt:lpstr>
      <vt:lpstr>System Requirement 2 to satisfy</vt:lpstr>
      <vt:lpstr>System Requirement 3 to satisfy</vt:lpstr>
      <vt:lpstr>System Requirement 4 to satisfy</vt:lpstr>
      <vt:lpstr>System Requirement 5 to satisfy</vt:lpstr>
      <vt:lpstr>System Requirement 6 to satisfy</vt:lpstr>
      <vt:lpstr>System Requirements consolidated</vt:lpstr>
    </vt:vector>
  </TitlesOfParts>
  <Company>RMIT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Mo</dc:creator>
  <cp:lastModifiedBy>Byron Mason</cp:lastModifiedBy>
  <cp:revision>307</cp:revision>
  <cp:lastPrinted>2022-02-16T07:59:42Z</cp:lastPrinted>
  <dcterms:created xsi:type="dcterms:W3CDTF">2010-05-29T11:35:21Z</dcterms:created>
  <dcterms:modified xsi:type="dcterms:W3CDTF">2025-11-14T05:31:29Z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b52b3a1-dbcb-41fb-a452-370cf542753f_Enabled">
    <vt:lpwstr>true</vt:lpwstr>
  </property>
  <property fmtid="{D5CDD505-2E9C-101B-9397-08002B2CF9AE}" pid="3" name="MSIP_Label_1b52b3a1-dbcb-41fb-a452-370cf542753f_SetDate">
    <vt:lpwstr>2021-02-27T13:06:30Z</vt:lpwstr>
  </property>
  <property fmtid="{D5CDD505-2E9C-101B-9397-08002B2CF9AE}" pid="4" name="MSIP_Label_1b52b3a1-dbcb-41fb-a452-370cf542753f_Method">
    <vt:lpwstr>Privileged</vt:lpwstr>
  </property>
  <property fmtid="{D5CDD505-2E9C-101B-9397-08002B2CF9AE}" pid="5" name="MSIP_Label_1b52b3a1-dbcb-41fb-a452-370cf542753f_Name">
    <vt:lpwstr>Public</vt:lpwstr>
  </property>
  <property fmtid="{D5CDD505-2E9C-101B-9397-08002B2CF9AE}" pid="6" name="MSIP_Label_1b52b3a1-dbcb-41fb-a452-370cf542753f_SiteId">
    <vt:lpwstr>d1323671-cdbe-4417-b4d4-bdb24b51316b</vt:lpwstr>
  </property>
  <property fmtid="{D5CDD505-2E9C-101B-9397-08002B2CF9AE}" pid="7" name="MSIP_Label_1b52b3a1-dbcb-41fb-a452-370cf542753f_ActionId">
    <vt:lpwstr>718a8b1b-4600-48de-9a3a-0000bfeeb2f7</vt:lpwstr>
  </property>
  <property fmtid="{D5CDD505-2E9C-101B-9397-08002B2CF9AE}" pid="8" name="MSIP_Label_1b52b3a1-dbcb-41fb-a452-370cf542753f_ContentBits">
    <vt:lpwstr>0</vt:lpwstr>
  </property>
</Properties>
</file>