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9"/>
  </p:notesMasterIdLst>
  <p:sldIdLst>
    <p:sldId id="352" r:id="rId2"/>
    <p:sldId id="434" r:id="rId3"/>
    <p:sldId id="855" r:id="rId4"/>
    <p:sldId id="859" r:id="rId5"/>
    <p:sldId id="860" r:id="rId6"/>
    <p:sldId id="866" r:id="rId7"/>
    <p:sldId id="863" r:id="rId8"/>
    <p:sldId id="864" r:id="rId9"/>
    <p:sldId id="862" r:id="rId10"/>
    <p:sldId id="867" r:id="rId11"/>
    <p:sldId id="857" r:id="rId12"/>
    <p:sldId id="869" r:id="rId13"/>
    <p:sldId id="858" r:id="rId14"/>
    <p:sldId id="868" r:id="rId15"/>
    <p:sldId id="871" r:id="rId16"/>
    <p:sldId id="525" r:id="rId17"/>
    <p:sldId id="870" r:id="rId18"/>
  </p:sldIdLst>
  <p:sldSz cx="9144000" cy="6858000" type="screen4x3"/>
  <p:notesSz cx="7099300" cy="10234613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CC"/>
    <a:srgbClr val="66FFFF"/>
    <a:srgbClr val="CCFF66"/>
    <a:srgbClr val="3333CC"/>
    <a:srgbClr val="FFFF66"/>
    <a:srgbClr val="009900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45" autoAdjust="0"/>
    <p:restoredTop sz="94635"/>
  </p:normalViewPr>
  <p:slideViewPr>
    <p:cSldViewPr snapToGrid="0">
      <p:cViewPr varScale="1">
        <p:scale>
          <a:sx n="115" d="100"/>
          <a:sy n="115" d="100"/>
        </p:scale>
        <p:origin x="101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129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5CC7A367-3475-49D3-9902-174D2535C93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DA0B768E-D713-400F-8C3C-D2C78A531B3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7010F1CC-FCD2-4A43-9CF5-0FA0F573A86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0CC256AC-AC71-4EEC-9262-9F8A6189C6B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40E5736A-5859-41EA-B703-DB579F71941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3389EBE6-74C8-496D-9D4B-976889FC65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04D6169-D402-4433-8FC4-820BC78AF83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2625" y="1557338"/>
            <a:ext cx="6553200" cy="129540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5" y="3357563"/>
            <a:ext cx="5859463" cy="503237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18310017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7DC1B9-29C6-47B4-B00B-1A382F8039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7245CC39-89B7-495B-AAD6-EDCA3A648D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389A89A6-75C2-4493-88DC-6643F7C7BD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D289A-C9B8-4F22-A514-ABB7575D1C2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47300818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057400" cy="58912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19800" cy="58912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CE1043-E5A4-461D-90AA-CCCBA634DE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5F20168B-3E44-481E-B82D-17C94D2A73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CB612294-1F5B-4219-840E-E506C1AB73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68F37-5B25-4D60-8E35-ADA3A3B5EEA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25250733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shpContentSlideFooter">
            <a:extLst>
              <a:ext uri="{FF2B5EF4-FFF2-40B4-BE49-F238E27FC236}">
                <a16:creationId xmlns:a16="http://schemas.microsoft.com/office/drawing/2014/main" id="{319264ED-61A3-4291-BE66-CBEF05D14E3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r>
              <a:rPr lang="en-US" altLang="en-US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2813313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E47D6D-0D09-4F4D-A773-E2E206F218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A356D823-C8F9-4B6A-B9FA-D3C4974756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4D4F7C1F-C461-4D9F-A695-DE60A86FA7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481A4-7400-40E4-B7E3-A6C08BA3334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75508458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2189EA-C5A9-440C-A26C-23C5BE7E9F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84840087-9464-465B-964A-EE65D768A7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A236D59B-6093-4AE5-ACDC-DF1BBAE854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F2C5A-1BA6-412B-B454-734CF067A09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75663661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FD08BA-0EFD-4533-AD12-1CC8BBA914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82642EB-8E91-47B4-8772-7701887584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EEAB8848-FBE7-42B7-8DE2-86EC0FD441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D8428-BD0D-4D1C-A67F-A205E4A6A35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15442069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AECF252-7995-47D1-AF17-B3726310D9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E8449D27-2363-477E-9836-A8C9DD917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B2D493B9-EE24-458D-95FA-C01C9C1F9E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43F35-15DC-419C-8826-C0850765B54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93818826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C9C5714-25FF-488B-ABA7-6CB22DC4EC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8E070B33-997A-451F-86FB-0D752167B9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61C324F8-095B-458E-A343-0B9B713130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FCD45-D21E-4006-9310-8AF08DABC69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33235797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382E488-2067-4D0D-B0DE-50DCBB8D28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672FE7E7-F370-4F21-A0C0-0425E6D941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94E87F0E-8DBB-4BF0-A07A-05C82CB25F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AB45D-B4B0-4633-93F8-E8E6635E695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0482958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D0CC86-360B-4FF0-B678-84AC9FA3FE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70524B3-A83F-46A5-A3C5-1FE3FBC1BF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A3167533-3CC4-4790-ABE7-9E57AA41C1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BFD7D-2B65-453A-B574-86FB3B3F98F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197849195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EA4AE0-FB97-46A4-86A3-719B2B78B1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84ED4D4-49E8-4B9B-8092-5CF1409926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39AD1F79-C2CC-4BB1-98C6-1EC6C9CF66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AB329-7829-493F-94BE-CB0F535362B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3115056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1" descr="core footer">
            <a:extLst>
              <a:ext uri="{FF2B5EF4-FFF2-40B4-BE49-F238E27FC236}">
                <a16:creationId xmlns:a16="http://schemas.microsoft.com/office/drawing/2014/main" id="{0698FE81-EEAB-43A4-9698-08409280F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AE987CB3-D416-4E2E-AFC4-EAC3FAE18C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Header 1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B32B1D8C-9E1B-47D4-B9FC-32005E25D3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00163"/>
            <a:ext cx="8229600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CF83A5B-09F6-48DD-9D03-777ED97F545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4500" y="6565900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091" name="Rectangle 19">
            <a:extLst>
              <a:ext uri="{FF2B5EF4-FFF2-40B4-BE49-F238E27FC236}">
                <a16:creationId xmlns:a16="http://schemas.microsoft.com/office/drawing/2014/main" id="{7BD74BE3-ACB6-4C8F-B375-4BBF2EBA3AD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11438" y="6575425"/>
            <a:ext cx="383222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base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3092" name="Rectangle 20">
            <a:extLst>
              <a:ext uri="{FF2B5EF4-FFF2-40B4-BE49-F238E27FC236}">
                <a16:creationId xmlns:a16="http://schemas.microsoft.com/office/drawing/2014/main" id="{9335E505-326A-475C-A739-EB154465453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23038" y="6578600"/>
            <a:ext cx="2133600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532B0D6B-062E-4B5B-818D-B94B88F2E25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4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  <p:sldLayoutId id="2147484165" r:id="rId12"/>
  </p:sldLayoutIdLst>
  <p:transition spd="slow">
    <p:wipe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50000"/>
        </a:spcBef>
        <a:spcAft>
          <a:spcPct val="0"/>
        </a:spcAft>
        <a:buClr>
          <a:srgbClr val="887E6E"/>
        </a:buClr>
        <a:buChar char="•"/>
        <a:defRPr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485775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95338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090613" indent="-166688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1390650" indent="-171450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18478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6pPr>
      <a:lvl7pPr marL="23050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7pPr>
      <a:lvl8pPr marL="27622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8pPr>
      <a:lvl9pPr marL="32194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C0617A7D-6970-4C21-B9C2-6D5C1EBFB93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57225"/>
            <a:ext cx="7394713" cy="2778125"/>
          </a:xfrm>
        </p:spPr>
        <p:txBody>
          <a:bodyPr/>
          <a:lstStyle/>
          <a:p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MIET2565|2566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Systems Engineering Principles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High Level Design – Tutorial – Driverless Car</a:t>
            </a:r>
            <a:endParaRPr lang="en-US" altLang="en-US" sz="330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4349570-F30B-D607-0570-2C568A5281FE}"/>
              </a:ext>
            </a:extLst>
          </p:cNvPr>
          <p:cNvSpPr/>
          <p:nvPr/>
        </p:nvSpPr>
        <p:spPr bwMode="auto">
          <a:xfrm>
            <a:off x="591015" y="6333893"/>
            <a:ext cx="1460809" cy="39029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2EEB3-BBC3-2868-46CA-3A8C399EC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892C6A10-67B8-CFAA-35CA-C9B154183D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517194" cy="823913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Function 2 to meet System Requirements 10 to 11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F803674D-0C34-21C3-5659-EC33AE2BF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81" y="1520144"/>
            <a:ext cx="8060337" cy="132343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 marL="571500" indent="-5715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+mj-lt"/>
              <a:buAutoNum type="arabicPeriod" startAt="10"/>
            </a:pPr>
            <a:r>
              <a:rPr lang="en-AU" altLang="en-US" sz="2000" dirty="0">
                <a:solidFill>
                  <a:schemeClr val="tx1"/>
                </a:solidFill>
              </a:rPr>
              <a:t>System car has AI to interact with customers “verbally”</a:t>
            </a:r>
          </a:p>
          <a:p>
            <a:pPr>
              <a:buFont typeface="+mj-lt"/>
              <a:buAutoNum type="arabicPeriod" startAt="10"/>
            </a:pPr>
            <a:r>
              <a:rPr lang="en-AU" altLang="en-US" sz="2000" dirty="0">
                <a:solidFill>
                  <a:srgbClr val="0070C0"/>
                </a:solidFill>
              </a:rPr>
              <a:t>Verbal advices include but not limited to notification of arrival, confirmation of order number, greeting customer, answering order questions, warnings.</a:t>
            </a:r>
          </a:p>
        </p:txBody>
      </p:sp>
      <p:sp>
        <p:nvSpPr>
          <p:cNvPr id="7" name="Text Box 18">
            <a:extLst>
              <a:ext uri="{FF2B5EF4-FFF2-40B4-BE49-F238E27FC236}">
                <a16:creationId xmlns:a16="http://schemas.microsoft.com/office/drawing/2014/main" id="{FF02CF01-3B45-294F-9463-FE8A51145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7794" y="3828680"/>
            <a:ext cx="1985819" cy="52322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800" dirty="0"/>
              <a:t>F2 – ?</a:t>
            </a:r>
            <a:endParaRPr lang="en-US" altLang="en-US" sz="2800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359DAAE-D4A5-FB40-3257-3735E0448389}"/>
              </a:ext>
            </a:extLst>
          </p:cNvPr>
          <p:cNvCxnSpPr>
            <a:cxnSpLocks/>
            <a:endCxn id="7" idx="1"/>
          </p:cNvCxnSpPr>
          <p:nvPr/>
        </p:nvCxnSpPr>
        <p:spPr bwMode="auto">
          <a:xfrm>
            <a:off x="890896" y="4090290"/>
            <a:ext cx="240689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lg" len="lg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C3E8616-BADB-9F6D-44BB-6F90A695C831}"/>
              </a:ext>
            </a:extLst>
          </p:cNvPr>
          <p:cNvCxnSpPr>
            <a:cxnSpLocks/>
            <a:stCxn id="7" idx="3"/>
          </p:cNvCxnSpPr>
          <p:nvPr/>
        </p:nvCxnSpPr>
        <p:spPr bwMode="auto">
          <a:xfrm>
            <a:off x="5283613" y="4090290"/>
            <a:ext cx="2142423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lg" len="lg"/>
          </a:ln>
          <a:effectLst/>
        </p:spPr>
      </p:cxnSp>
      <p:sp>
        <p:nvSpPr>
          <p:cNvPr id="11" name="Text Box 18">
            <a:extLst>
              <a:ext uri="{FF2B5EF4-FFF2-40B4-BE49-F238E27FC236}">
                <a16:creationId xmlns:a16="http://schemas.microsoft.com/office/drawing/2014/main" id="{B13D72F5-9536-E438-135A-A75E9DEEB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3479" y="3429000"/>
            <a:ext cx="190269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?</a:t>
            </a:r>
          </a:p>
        </p:txBody>
      </p:sp>
      <p:sp>
        <p:nvSpPr>
          <p:cNvPr id="20" name="Text Box 18">
            <a:extLst>
              <a:ext uri="{FF2B5EF4-FFF2-40B4-BE49-F238E27FC236}">
                <a16:creationId xmlns:a16="http://schemas.microsoft.com/office/drawing/2014/main" id="{45571A1E-7061-3996-7A74-7994F0535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5171" y="3528598"/>
            <a:ext cx="190269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46470707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384A6-6423-2C49-F0D1-71810D307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3DC1E96B-2BE3-41A1-372A-B0D882F03F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517194" cy="823913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Function 2 to meet System Requirements 10 to 11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B4ED422A-5047-ABAB-6EBE-41DD519959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0070" y="4461856"/>
            <a:ext cx="7831736" cy="1355765"/>
          </a:xfrm>
          <a:noFill/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 startAt="2"/>
            </a:pPr>
            <a:r>
              <a:rPr lang="en-AU" altLang="en-US" sz="2000" dirty="0">
                <a:solidFill>
                  <a:schemeClr val="tx1"/>
                </a:solidFill>
              </a:rPr>
              <a:t>?</a:t>
            </a:r>
          </a:p>
          <a:p>
            <a:pPr marL="762000" lvl="1" indent="-457200">
              <a:spcBef>
                <a:spcPts val="0"/>
              </a:spcBef>
              <a:buFont typeface="+mj-lt"/>
              <a:buAutoNum type="alphaLcParenR"/>
            </a:pPr>
            <a:r>
              <a:rPr lang="en-AU" altLang="en-US" sz="2000" dirty="0"/>
              <a:t>?</a:t>
            </a:r>
            <a:endParaRPr lang="en-AU" altLang="en-US" sz="200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+mj-lt"/>
              <a:buAutoNum type="arabicPeriod" startAt="2"/>
            </a:pPr>
            <a:endParaRPr lang="en-AU" altLang="en-US" sz="2000" dirty="0">
              <a:solidFill>
                <a:schemeClr val="tx1"/>
              </a:solidFill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639EE712-0D38-557B-6947-CED5F4AE5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81" y="1520144"/>
            <a:ext cx="8060337" cy="132343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 marL="571500" indent="-5715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+mj-lt"/>
              <a:buAutoNum type="arabicPeriod" startAt="10"/>
            </a:pPr>
            <a:r>
              <a:rPr lang="en-AU" altLang="en-US" sz="2000" dirty="0">
                <a:solidFill>
                  <a:schemeClr val="tx1"/>
                </a:solidFill>
              </a:rPr>
              <a:t>System car has AI to interact with customers “verbally”</a:t>
            </a:r>
          </a:p>
          <a:p>
            <a:pPr>
              <a:buFont typeface="+mj-lt"/>
              <a:buAutoNum type="arabicPeriod" startAt="10"/>
            </a:pPr>
            <a:r>
              <a:rPr lang="en-AU" altLang="en-US" sz="2000" dirty="0">
                <a:solidFill>
                  <a:srgbClr val="0070C0"/>
                </a:solidFill>
              </a:rPr>
              <a:t>Verbal advices include but not limited to notification of arrival, confirmation of order number, greeting customer, answering order questions, warnings.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AC841B9-7230-3216-162A-65C446A31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070" y="4014418"/>
            <a:ext cx="3463637" cy="447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485775" indent="-161925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+mn-cs"/>
              </a:defRPr>
            </a:lvl2pPr>
            <a:lvl3pPr marL="795338" indent="-161925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+mn-cs"/>
              </a:defRPr>
            </a:lvl3pPr>
            <a:lvl4pPr marL="1090613" indent="-16668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+mn-cs"/>
              </a:defRPr>
            </a:lvl4pPr>
            <a:lvl5pPr marL="1390650" indent="-17145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+mn-cs"/>
              </a:defRPr>
            </a:lvl5pPr>
            <a:lvl6pPr marL="1847850" indent="-171450" algn="l" rtl="0" fontAlgn="base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305050" indent="-171450" algn="l" rtl="0" fontAlgn="base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762250" indent="-171450" algn="l" rtl="0" fontAlgn="base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219450" indent="-171450" algn="l" rtl="0" fontAlgn="base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AU" altLang="en-US" sz="2000" kern="0" dirty="0">
                <a:solidFill>
                  <a:srgbClr val="FF0000"/>
                </a:solidFill>
              </a:rPr>
              <a:t>For Uber Call type system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 startAt="2"/>
            </a:pPr>
            <a:endParaRPr lang="en-AU" altLang="en-US" sz="2000" kern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870543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3C658-D7F7-7A61-59B7-3D4939069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70E5D729-A1AA-860F-CB41-C3E9EE161A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517194" cy="823913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Function 3 to meet System Requirements 12 to 13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CE18A716-9C89-CB62-4CEC-7A6321F48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81" y="1520144"/>
            <a:ext cx="8060337" cy="132343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 marL="571500" indent="-5715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+mj-lt"/>
              <a:buAutoNum type="arabicPeriod" startAt="12"/>
            </a:pPr>
            <a:r>
              <a:rPr lang="en-AU" altLang="en-US" sz="2000" dirty="0">
                <a:solidFill>
                  <a:schemeClr val="tx1"/>
                </a:solidFill>
              </a:rPr>
              <a:t>Car has self-driving intelligence to follow route advise from server</a:t>
            </a:r>
          </a:p>
          <a:p>
            <a:pPr>
              <a:buFont typeface="+mj-lt"/>
              <a:buAutoNum type="arabicPeriod" startAt="12"/>
            </a:pPr>
            <a:r>
              <a:rPr lang="en-AU" altLang="en-US" sz="2000" dirty="0">
                <a:solidFill>
                  <a:schemeClr val="tx1"/>
                </a:solidFill>
              </a:rPr>
              <a:t>Car can warn and monitor passengers safety requirements on board</a:t>
            </a:r>
          </a:p>
        </p:txBody>
      </p:sp>
      <p:sp>
        <p:nvSpPr>
          <p:cNvPr id="7" name="Text Box 18">
            <a:extLst>
              <a:ext uri="{FF2B5EF4-FFF2-40B4-BE49-F238E27FC236}">
                <a16:creationId xmlns:a16="http://schemas.microsoft.com/office/drawing/2014/main" id="{9E526484-9AD2-8255-07B9-AF7B5F253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4810" y="4363483"/>
            <a:ext cx="2308400" cy="52322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800" dirty="0"/>
              <a:t>F3 – ?</a:t>
            </a:r>
            <a:endParaRPr lang="en-US" altLang="en-US" sz="2800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16E1E57-2EF9-CA9F-64A5-C76A87F29B96}"/>
              </a:ext>
            </a:extLst>
          </p:cNvPr>
          <p:cNvCxnSpPr>
            <a:cxnSpLocks/>
            <a:endCxn id="7" idx="1"/>
          </p:cNvCxnSpPr>
          <p:nvPr/>
        </p:nvCxnSpPr>
        <p:spPr bwMode="auto">
          <a:xfrm>
            <a:off x="858982" y="4625093"/>
            <a:ext cx="222582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lg" len="lg"/>
          </a:ln>
          <a:effectLst/>
        </p:spPr>
      </p:cxnSp>
      <p:sp>
        <p:nvSpPr>
          <p:cNvPr id="9" name="Text Box 18">
            <a:extLst>
              <a:ext uri="{FF2B5EF4-FFF2-40B4-BE49-F238E27FC236}">
                <a16:creationId xmlns:a16="http://schemas.microsoft.com/office/drawing/2014/main" id="{9B22C3DF-04E4-3E9D-2A2A-BEDC8174A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456" y="3978365"/>
            <a:ext cx="198581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?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DD5F2D2-313B-8431-C997-8F9BCC5C6104}"/>
              </a:ext>
            </a:extLst>
          </p:cNvPr>
          <p:cNvCxnSpPr>
            <a:cxnSpLocks/>
            <a:stCxn id="7" idx="3"/>
          </p:cNvCxnSpPr>
          <p:nvPr/>
        </p:nvCxnSpPr>
        <p:spPr bwMode="auto">
          <a:xfrm>
            <a:off x="5393210" y="4625093"/>
            <a:ext cx="248540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lg" len="lg"/>
          </a:ln>
          <a:effectLst/>
        </p:spPr>
      </p:cxnSp>
      <p:sp>
        <p:nvSpPr>
          <p:cNvPr id="11" name="Text Box 18">
            <a:extLst>
              <a:ext uri="{FF2B5EF4-FFF2-40B4-BE49-F238E27FC236}">
                <a16:creationId xmlns:a16="http://schemas.microsoft.com/office/drawing/2014/main" id="{77E0FACF-4415-FE82-4FC7-AF5A19480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318" y="3978365"/>
            <a:ext cx="190269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24898237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6C855-B58A-2A41-45C8-FEB1E6770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6E1A881F-50A2-F06F-1589-37A9B38D74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517194" cy="823913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Function 4 to meet System Requirements 14 to 18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B4C9FC21-ADA9-1BBD-654D-4607AB834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831" y="1396533"/>
            <a:ext cx="8060337" cy="255454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 marL="571500" indent="-5715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+mj-lt"/>
              <a:buAutoNum type="arabicPeriod" startAt="14"/>
            </a:pPr>
            <a:r>
              <a:rPr lang="en-AU" altLang="en-US" sz="2000" dirty="0">
                <a:solidFill>
                  <a:schemeClr val="tx1"/>
                </a:solidFill>
              </a:rPr>
              <a:t>Car body design is adopted from a van configuration.</a:t>
            </a:r>
          </a:p>
          <a:p>
            <a:pPr>
              <a:buFont typeface="+mj-lt"/>
              <a:buAutoNum type="arabicPeriod" startAt="14"/>
            </a:pPr>
            <a:r>
              <a:rPr lang="en-AU" altLang="en-US" sz="2000" dirty="0">
                <a:solidFill>
                  <a:srgbClr val="FF0000"/>
                </a:solidFill>
              </a:rPr>
              <a:t>Seats can be taken off at base station in 5 minutes.</a:t>
            </a:r>
          </a:p>
          <a:p>
            <a:pPr>
              <a:buFont typeface="+mj-lt"/>
              <a:buAutoNum type="arabicPeriod" startAt="14"/>
            </a:pPr>
            <a:r>
              <a:rPr lang="en-AU" altLang="en-US" sz="2000" dirty="0">
                <a:solidFill>
                  <a:schemeClr val="tx1"/>
                </a:solidFill>
              </a:rPr>
              <a:t>Cameras for monitoring goods loading situation to be installed to car in 10 minutes.</a:t>
            </a:r>
          </a:p>
          <a:p>
            <a:pPr>
              <a:buFont typeface="+mj-lt"/>
              <a:buAutoNum type="arabicPeriod" startAt="14"/>
            </a:pPr>
            <a:r>
              <a:rPr lang="en-AU" altLang="en-US" sz="2000" dirty="0">
                <a:solidFill>
                  <a:schemeClr val="tx1"/>
                </a:solidFill>
              </a:rPr>
              <a:t>Van transmits goods monitoring camera signals to central server, where recognition goods loading conditions is computed.</a:t>
            </a:r>
          </a:p>
          <a:p>
            <a:pPr>
              <a:buFont typeface="+mj-lt"/>
              <a:buAutoNum type="arabicPeriod" startAt="14"/>
            </a:pPr>
            <a:r>
              <a:rPr lang="en-AU" altLang="en-US" sz="2000" dirty="0">
                <a:solidFill>
                  <a:schemeClr val="tx1"/>
                </a:solidFill>
              </a:rPr>
              <a:t>Warning for uncomplying goods loading conditions are communicated to the car to notify customers.</a:t>
            </a:r>
          </a:p>
        </p:txBody>
      </p:sp>
      <p:sp>
        <p:nvSpPr>
          <p:cNvPr id="7" name="Text Box 18">
            <a:extLst>
              <a:ext uri="{FF2B5EF4-FFF2-40B4-BE49-F238E27FC236}">
                <a16:creationId xmlns:a16="http://schemas.microsoft.com/office/drawing/2014/main" id="{14BE1C91-E7D2-2757-8B10-905AD751F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385" y="4985129"/>
            <a:ext cx="1985819" cy="52322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800" dirty="0"/>
              <a:t>F4 – ?</a:t>
            </a:r>
            <a:endParaRPr lang="en-US" altLang="en-US" sz="2800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0EECADF-7ECC-AA41-2B86-A284DBD77CF5}"/>
              </a:ext>
            </a:extLst>
          </p:cNvPr>
          <p:cNvCxnSpPr>
            <a:cxnSpLocks/>
            <a:endCxn id="7" idx="1"/>
          </p:cNvCxnSpPr>
          <p:nvPr/>
        </p:nvCxnSpPr>
        <p:spPr bwMode="auto">
          <a:xfrm>
            <a:off x="1006764" y="5246739"/>
            <a:ext cx="2345621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lg" len="lg"/>
          </a:ln>
          <a:effectLst/>
        </p:spPr>
      </p:cxnSp>
      <p:sp>
        <p:nvSpPr>
          <p:cNvPr id="9" name="Text Box 18">
            <a:extLst>
              <a:ext uri="{FF2B5EF4-FFF2-40B4-BE49-F238E27FC236}">
                <a16:creationId xmlns:a16="http://schemas.microsoft.com/office/drawing/2014/main" id="{4DA9513C-919C-8833-037B-71C31C834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396" y="4522051"/>
            <a:ext cx="198581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?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FA0F41E-7096-0BB8-678E-D3DE1D96CA80}"/>
              </a:ext>
            </a:extLst>
          </p:cNvPr>
          <p:cNvCxnSpPr>
            <a:cxnSpLocks/>
            <a:stCxn id="7" idx="3"/>
          </p:cNvCxnSpPr>
          <p:nvPr/>
        </p:nvCxnSpPr>
        <p:spPr bwMode="auto">
          <a:xfrm>
            <a:off x="5338204" y="5246739"/>
            <a:ext cx="2345621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lg" len="lg"/>
          </a:ln>
          <a:effectLst/>
        </p:spPr>
      </p:cxnSp>
      <p:sp>
        <p:nvSpPr>
          <p:cNvPr id="11" name="Text Box 18">
            <a:extLst>
              <a:ext uri="{FF2B5EF4-FFF2-40B4-BE49-F238E27FC236}">
                <a16:creationId xmlns:a16="http://schemas.microsoft.com/office/drawing/2014/main" id="{6657A08A-74FF-53A9-D796-A6EDF0003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4313" y="4482369"/>
            <a:ext cx="282757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53099523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CBC20-AF2E-1377-D06A-86774A291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6153CD02-6F9B-AC94-F520-E2A8A9F1BF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517194" cy="823913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Function 4 to meet System Requirements 14 to 18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94C22DA4-C9E4-B158-86D0-915DDB3D9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831" y="1396533"/>
            <a:ext cx="8060337" cy="255454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 marL="571500" indent="-5715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+mj-lt"/>
              <a:buAutoNum type="arabicPeriod" startAt="14"/>
            </a:pPr>
            <a:r>
              <a:rPr lang="en-AU" altLang="en-US" sz="2000" dirty="0">
                <a:solidFill>
                  <a:schemeClr val="tx1"/>
                </a:solidFill>
              </a:rPr>
              <a:t>Car body design is adopted from a van configuration.</a:t>
            </a:r>
          </a:p>
          <a:p>
            <a:pPr>
              <a:buFont typeface="+mj-lt"/>
              <a:buAutoNum type="arabicPeriod" startAt="14"/>
            </a:pPr>
            <a:r>
              <a:rPr lang="en-AU" altLang="en-US" sz="2000" dirty="0">
                <a:solidFill>
                  <a:srgbClr val="FF0000"/>
                </a:solidFill>
              </a:rPr>
              <a:t>Seats can be taken off at base station in 5 minutes.</a:t>
            </a:r>
          </a:p>
          <a:p>
            <a:pPr>
              <a:buFont typeface="+mj-lt"/>
              <a:buAutoNum type="arabicPeriod" startAt="14"/>
            </a:pPr>
            <a:r>
              <a:rPr lang="en-AU" altLang="en-US" sz="2000" dirty="0">
                <a:solidFill>
                  <a:schemeClr val="tx1"/>
                </a:solidFill>
              </a:rPr>
              <a:t>Cameras for monitoring goods loading situation to be installed to car in 10 minutes.</a:t>
            </a:r>
          </a:p>
          <a:p>
            <a:pPr>
              <a:buFont typeface="+mj-lt"/>
              <a:buAutoNum type="arabicPeriod" startAt="14"/>
            </a:pPr>
            <a:r>
              <a:rPr lang="en-AU" altLang="en-US" sz="2000" dirty="0">
                <a:solidFill>
                  <a:schemeClr val="tx1"/>
                </a:solidFill>
              </a:rPr>
              <a:t>Van transmits goods monitoring camera signals to central server, where recognition goods loading conditions is computed.</a:t>
            </a:r>
          </a:p>
          <a:p>
            <a:pPr>
              <a:buFont typeface="+mj-lt"/>
              <a:buAutoNum type="arabicPeriod" startAt="14"/>
            </a:pPr>
            <a:r>
              <a:rPr lang="en-AU" altLang="en-US" sz="2000" dirty="0">
                <a:solidFill>
                  <a:schemeClr val="tx1"/>
                </a:solidFill>
              </a:rPr>
              <a:t>Warning for uncomplying goods loading conditions are communicated to the car to notify customers.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7C1C555-9CCC-1F05-F122-1CE04ACE7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428" y="4477009"/>
            <a:ext cx="7831736" cy="135576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485775" indent="-161925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+mn-cs"/>
              </a:defRPr>
            </a:lvl2pPr>
            <a:lvl3pPr marL="795338" indent="-161925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+mn-cs"/>
              </a:defRPr>
            </a:lvl3pPr>
            <a:lvl4pPr marL="1090613" indent="-16668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+mn-cs"/>
              </a:defRPr>
            </a:lvl4pPr>
            <a:lvl5pPr marL="1390650" indent="-17145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+mn-cs"/>
              </a:defRPr>
            </a:lvl5pPr>
            <a:lvl6pPr marL="1847850" indent="-171450" algn="l" rtl="0" fontAlgn="base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305050" indent="-171450" algn="l" rtl="0" fontAlgn="base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762250" indent="-171450" algn="l" rtl="0" fontAlgn="base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219450" indent="-171450" algn="l" rtl="0" fontAlgn="base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57200" indent="-457200">
              <a:spcBef>
                <a:spcPts val="0"/>
              </a:spcBef>
              <a:buFont typeface="+mj-lt"/>
              <a:buAutoNum type="arabicPeriod" startAt="4"/>
            </a:pPr>
            <a:r>
              <a:rPr lang="en-AU" altLang="en-US" sz="2000" kern="0" dirty="0"/>
              <a:t>?</a:t>
            </a:r>
          </a:p>
          <a:p>
            <a:pPr marL="762000" lvl="1" indent="-457200">
              <a:spcBef>
                <a:spcPts val="0"/>
              </a:spcBef>
              <a:buFont typeface="+mj-lt"/>
              <a:buAutoNum type="alphaLcParenR"/>
            </a:pPr>
            <a:r>
              <a:rPr lang="en-AU" altLang="en-US" sz="2000" kern="0" dirty="0"/>
              <a:t>?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 startAt="4"/>
            </a:pPr>
            <a:endParaRPr lang="en-AU" altLang="en-US" sz="2000" kern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00E22-2CF7-69E4-DF36-A8ABB92F6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428" y="4029571"/>
            <a:ext cx="4409833" cy="447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485775" indent="-161925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+mn-cs"/>
              </a:defRPr>
            </a:lvl2pPr>
            <a:lvl3pPr marL="795338" indent="-161925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+mn-cs"/>
              </a:defRPr>
            </a:lvl3pPr>
            <a:lvl4pPr marL="1090613" indent="-16668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+mn-cs"/>
              </a:defRPr>
            </a:lvl4pPr>
            <a:lvl5pPr marL="1390650" indent="-17145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+mn-cs"/>
              </a:defRPr>
            </a:lvl5pPr>
            <a:lvl6pPr marL="1847850" indent="-171450" algn="l" rtl="0" fontAlgn="base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305050" indent="-171450" algn="l" rtl="0" fontAlgn="base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762250" indent="-171450" algn="l" rtl="0" fontAlgn="base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219450" indent="-171450" algn="l" rtl="0" fontAlgn="base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AU" altLang="en-US" sz="2000" kern="0" dirty="0">
                <a:solidFill>
                  <a:srgbClr val="FF0000"/>
                </a:solidFill>
              </a:rPr>
              <a:t>For Goods Transport type system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 startAt="2"/>
            </a:pPr>
            <a:endParaRPr lang="en-AU" altLang="en-US" sz="2000" kern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305485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6F927-B6AC-0E20-4686-8F33CE978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1E50E4F2-D4A5-1934-7BFC-15669F0374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517194" cy="823913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Function 4 to meet System Requirements 14 to 18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D967C1B6-BFC2-B374-019E-E9C1E9E6E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831" y="1396533"/>
            <a:ext cx="8060337" cy="255454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 marL="571500" indent="-5715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+mj-lt"/>
              <a:buAutoNum type="arabicPeriod" startAt="14"/>
            </a:pPr>
            <a:r>
              <a:rPr lang="en-AU" altLang="en-US" sz="2000" dirty="0">
                <a:solidFill>
                  <a:schemeClr val="tx1"/>
                </a:solidFill>
              </a:rPr>
              <a:t>Car body design is adopted from a van configuration.</a:t>
            </a:r>
          </a:p>
          <a:p>
            <a:pPr>
              <a:buFont typeface="+mj-lt"/>
              <a:buAutoNum type="arabicPeriod" startAt="14"/>
            </a:pPr>
            <a:r>
              <a:rPr lang="en-AU" altLang="en-US" sz="2000" dirty="0">
                <a:solidFill>
                  <a:srgbClr val="FF0000"/>
                </a:solidFill>
              </a:rPr>
              <a:t>Seats can be taken off at base station in 5 minutes.</a:t>
            </a:r>
          </a:p>
          <a:p>
            <a:pPr>
              <a:buFont typeface="+mj-lt"/>
              <a:buAutoNum type="arabicPeriod" startAt="14"/>
            </a:pPr>
            <a:r>
              <a:rPr lang="en-AU" altLang="en-US" sz="2000" dirty="0">
                <a:solidFill>
                  <a:schemeClr val="tx1"/>
                </a:solidFill>
              </a:rPr>
              <a:t>Cameras for monitoring goods loading situation to be installed to car in 10 minutes.</a:t>
            </a:r>
          </a:p>
          <a:p>
            <a:pPr>
              <a:buFont typeface="+mj-lt"/>
              <a:buAutoNum type="arabicPeriod" startAt="14"/>
            </a:pPr>
            <a:r>
              <a:rPr lang="en-AU" altLang="en-US" sz="2000" dirty="0">
                <a:solidFill>
                  <a:schemeClr val="tx1"/>
                </a:solidFill>
              </a:rPr>
              <a:t>Van transmits goods monitoring camera signals to central server, where recognition goods loading conditions is computed.</a:t>
            </a:r>
          </a:p>
          <a:p>
            <a:pPr>
              <a:buFont typeface="+mj-lt"/>
              <a:buAutoNum type="arabicPeriod" startAt="14"/>
            </a:pPr>
            <a:r>
              <a:rPr lang="en-AU" altLang="en-US" sz="2000" dirty="0">
                <a:solidFill>
                  <a:schemeClr val="tx1"/>
                </a:solidFill>
              </a:rPr>
              <a:t>Warning for uncomplying goods loading conditions are communicated to the car to notify customers.</a:t>
            </a:r>
          </a:p>
        </p:txBody>
      </p:sp>
      <p:sp>
        <p:nvSpPr>
          <p:cNvPr id="7" name="Text Box 18">
            <a:extLst>
              <a:ext uri="{FF2B5EF4-FFF2-40B4-BE49-F238E27FC236}">
                <a16:creationId xmlns:a16="http://schemas.microsoft.com/office/drawing/2014/main" id="{A69B84CF-29DC-6E8C-04F9-D89850293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0606" y="4106349"/>
            <a:ext cx="2251454" cy="369332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F4 – ?</a:t>
            </a:r>
            <a:endParaRPr lang="en-US" altLang="en-US" sz="1800" dirty="0"/>
          </a:p>
        </p:txBody>
      </p:sp>
      <p:sp>
        <p:nvSpPr>
          <p:cNvPr id="8" name="Text Box 18">
            <a:extLst>
              <a:ext uri="{FF2B5EF4-FFF2-40B4-BE49-F238E27FC236}">
                <a16:creationId xmlns:a16="http://schemas.microsoft.com/office/drawing/2014/main" id="{2C530AA3-5BE1-C163-C57C-3B821C3B7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2610" y="5461467"/>
            <a:ext cx="1267377" cy="36933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F4.1 – ?</a:t>
            </a:r>
            <a:endParaRPr lang="en-US" altLang="en-US" sz="1800" dirty="0"/>
          </a:p>
        </p:txBody>
      </p:sp>
      <p:sp>
        <p:nvSpPr>
          <p:cNvPr id="9" name="Text Box 19">
            <a:extLst>
              <a:ext uri="{FF2B5EF4-FFF2-40B4-BE49-F238E27FC236}">
                <a16:creationId xmlns:a16="http://schemas.microsoft.com/office/drawing/2014/main" id="{998C71B4-6403-8F30-C26B-00C25B40B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4691" y="5487563"/>
            <a:ext cx="2731010" cy="36933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F4.2 – ?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11" name="AutoShape 43">
            <a:extLst>
              <a:ext uri="{FF2B5EF4-FFF2-40B4-BE49-F238E27FC236}">
                <a16:creationId xmlns:a16="http://schemas.microsoft.com/office/drawing/2014/main" id="{1FBC7329-21D1-6DB9-397A-95B7CE7AC07A}"/>
              </a:ext>
            </a:extLst>
          </p:cNvPr>
          <p:cNvCxnSpPr>
            <a:cxnSpLocks noChangeShapeType="1"/>
            <a:stCxn id="8" idx="0"/>
            <a:endCxn id="7" idx="2"/>
          </p:cNvCxnSpPr>
          <p:nvPr/>
        </p:nvCxnSpPr>
        <p:spPr bwMode="auto">
          <a:xfrm rot="5400000" flipH="1" flipV="1">
            <a:off x="3578423" y="4433557"/>
            <a:ext cx="985786" cy="107003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AutoShape 43">
            <a:extLst>
              <a:ext uri="{FF2B5EF4-FFF2-40B4-BE49-F238E27FC236}">
                <a16:creationId xmlns:a16="http://schemas.microsoft.com/office/drawing/2014/main" id="{86B5950C-5E32-12D8-8D2A-AC656E1DEBA8}"/>
              </a:ext>
            </a:extLst>
          </p:cNvPr>
          <p:cNvCxnSpPr>
            <a:cxnSpLocks noChangeShapeType="1"/>
            <a:stCxn id="9" idx="0"/>
            <a:endCxn id="7" idx="2"/>
          </p:cNvCxnSpPr>
          <p:nvPr/>
        </p:nvCxnSpPr>
        <p:spPr bwMode="auto">
          <a:xfrm rot="16200000" flipV="1">
            <a:off x="5072324" y="4009690"/>
            <a:ext cx="1011882" cy="19438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053214596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D3F47E0-190E-4726-B594-3704EE6698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>
                <a:ea typeface="ＭＳ Ｐゴシック" panose="020B0600070205080204" pitchFamily="34" charset="-128"/>
              </a:rPr>
              <a:t>Hierarchy of Functions – Driverless car/van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E8DAE291-26D7-4CB7-AB2C-2CC2191B9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8980" y="996920"/>
            <a:ext cx="3471863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F0 – To transport people or goods without on-board personnel</a:t>
            </a:r>
            <a:endParaRPr lang="en-US" altLang="en-US" sz="2000" dirty="0"/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35C66BA4-A173-41A0-A01E-41B36E29F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037" y="3625936"/>
            <a:ext cx="1255714" cy="40011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?</a:t>
            </a:r>
            <a:endParaRPr lang="en-US" altLang="en-US" sz="2000" dirty="0"/>
          </a:p>
        </p:txBody>
      </p:sp>
      <p:sp>
        <p:nvSpPr>
          <p:cNvPr id="12293" name="Text Box 19">
            <a:extLst>
              <a:ext uri="{FF2B5EF4-FFF2-40B4-BE49-F238E27FC236}">
                <a16:creationId xmlns:a16="http://schemas.microsoft.com/office/drawing/2014/main" id="{06804A4E-985F-4C2D-B084-93EFD8B13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0067" y="3622761"/>
            <a:ext cx="1492034" cy="40011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?</a:t>
            </a:r>
            <a:endParaRPr lang="en-US" altLang="en-US" sz="2000" dirty="0"/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6DDDF75E-59EB-4568-A4F2-D303EF6CA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6417" y="3622760"/>
            <a:ext cx="1194321" cy="40011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?</a:t>
            </a:r>
            <a:endParaRPr lang="en-US" altLang="en-US" sz="20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35A9D4C5-8D7B-4176-B2CF-DFBED4BC02BF}"/>
              </a:ext>
            </a:extLst>
          </p:cNvPr>
          <p:cNvCxnSpPr>
            <a:cxnSpLocks noChangeShapeType="1"/>
            <a:stCxn id="12292" idx="0"/>
            <a:endCxn id="12291" idx="2"/>
          </p:cNvCxnSpPr>
          <p:nvPr/>
        </p:nvCxnSpPr>
        <p:spPr bwMode="auto">
          <a:xfrm rot="5400000" flipH="1" flipV="1">
            <a:off x="2194727" y="1495751"/>
            <a:ext cx="1613353" cy="264701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2A1B3424-9F85-4A3D-A48E-19BBC213083D}"/>
              </a:ext>
            </a:extLst>
          </p:cNvPr>
          <p:cNvCxnSpPr>
            <a:cxnSpLocks noChangeShapeType="1"/>
            <a:stCxn id="12294" idx="0"/>
            <a:endCxn id="12291" idx="2"/>
          </p:cNvCxnSpPr>
          <p:nvPr/>
        </p:nvCxnSpPr>
        <p:spPr bwMode="auto">
          <a:xfrm rot="16200000" flipV="1">
            <a:off x="3919157" y="2418339"/>
            <a:ext cx="1610177" cy="798666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B80D7095-5838-4396-961F-F875A0BB5013}"/>
              </a:ext>
            </a:extLst>
          </p:cNvPr>
          <p:cNvCxnSpPr>
            <a:cxnSpLocks noChangeShapeType="1"/>
            <a:stCxn id="12293" idx="0"/>
            <a:endCxn id="12291" idx="2"/>
          </p:cNvCxnSpPr>
          <p:nvPr/>
        </p:nvCxnSpPr>
        <p:spPr bwMode="auto">
          <a:xfrm rot="5400000" flipH="1" flipV="1">
            <a:off x="3065409" y="2363258"/>
            <a:ext cx="1610178" cy="90882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8" name="Text Box 19">
            <a:extLst>
              <a:ext uri="{FF2B5EF4-FFF2-40B4-BE49-F238E27FC236}">
                <a16:creationId xmlns:a16="http://schemas.microsoft.com/office/drawing/2014/main" id="{CBD026FC-3609-4FB1-825A-957C52D35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0843" y="3622759"/>
            <a:ext cx="1478113" cy="40011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?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F5B782C1-5BE6-49EB-82B7-9E5E8C6F622F}"/>
              </a:ext>
            </a:extLst>
          </p:cNvPr>
          <p:cNvCxnSpPr>
            <a:cxnSpLocks noChangeShapeType="1"/>
            <a:stCxn id="12298" idx="0"/>
            <a:endCxn id="12291" idx="2"/>
          </p:cNvCxnSpPr>
          <p:nvPr/>
        </p:nvCxnSpPr>
        <p:spPr bwMode="auto">
          <a:xfrm rot="16200000" flipV="1">
            <a:off x="4757318" y="1580177"/>
            <a:ext cx="1610176" cy="24749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C5773-FFD2-E77B-B243-7450F409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FCD45-D21E-4006-9310-8AF08DABC691}" type="slidenum">
              <a:rPr lang="en-AU" altLang="en-US" smtClean="0"/>
              <a:pPr>
                <a:defRPr/>
              </a:pPr>
              <a:t>16</a:t>
            </a:fld>
            <a:endParaRPr lang="en-AU" altLang="en-US"/>
          </a:p>
        </p:txBody>
      </p:sp>
    </p:spTree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C0B8C-8C00-D720-4CA0-358456D9E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8AA1240-B70F-3068-B3A5-77F56E1CF6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>
                <a:ea typeface="ＭＳ Ｐゴシック" panose="020B0600070205080204" pitchFamily="34" charset="-128"/>
              </a:rPr>
              <a:t>Hierarchy of Functions – Driverless car/van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B3856166-F7EE-5FC7-EA53-C77E87A50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8980" y="996920"/>
            <a:ext cx="3471863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F0 – To transport people or goods without on-board personnel</a:t>
            </a:r>
            <a:endParaRPr lang="en-US" altLang="en-US" sz="2000" dirty="0"/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2C621DC4-9859-CAB8-8022-364E8B08B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620" y="2973740"/>
            <a:ext cx="1255714" cy="40011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F1 – ?</a:t>
            </a:r>
            <a:endParaRPr lang="en-US" altLang="en-US" sz="2000" dirty="0"/>
          </a:p>
        </p:txBody>
      </p:sp>
      <p:sp>
        <p:nvSpPr>
          <p:cNvPr id="12293" name="Text Box 19">
            <a:extLst>
              <a:ext uri="{FF2B5EF4-FFF2-40B4-BE49-F238E27FC236}">
                <a16:creationId xmlns:a16="http://schemas.microsoft.com/office/drawing/2014/main" id="{75F8A538-FC72-1F2C-212B-E408DABF3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5650" y="2970565"/>
            <a:ext cx="1492034" cy="40011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F2 – ?</a:t>
            </a:r>
            <a:endParaRPr lang="en-US" altLang="en-US" sz="2000" dirty="0"/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30D5858D-10A9-BF5E-85BB-C7311F215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970564"/>
            <a:ext cx="1194321" cy="40011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F3 – ?</a:t>
            </a:r>
            <a:endParaRPr lang="en-US" altLang="en-US" sz="20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60E8DBFF-4B0D-6D65-17CB-F020BC7EF783}"/>
              </a:ext>
            </a:extLst>
          </p:cNvPr>
          <p:cNvCxnSpPr>
            <a:cxnSpLocks noChangeShapeType="1"/>
            <a:stCxn id="12292" idx="0"/>
            <a:endCxn id="12291" idx="2"/>
          </p:cNvCxnSpPr>
          <p:nvPr/>
        </p:nvCxnSpPr>
        <p:spPr bwMode="auto">
          <a:xfrm rot="5400000" flipH="1" flipV="1">
            <a:off x="2543616" y="1192445"/>
            <a:ext cx="961157" cy="260143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218625A6-E9E4-FA62-BD29-A3662C16F798}"/>
              </a:ext>
            </a:extLst>
          </p:cNvPr>
          <p:cNvCxnSpPr>
            <a:cxnSpLocks noChangeShapeType="1"/>
            <a:stCxn id="12294" idx="0"/>
            <a:endCxn id="12291" idx="2"/>
          </p:cNvCxnSpPr>
          <p:nvPr/>
        </p:nvCxnSpPr>
        <p:spPr bwMode="auto">
          <a:xfrm rot="16200000" flipV="1">
            <a:off x="4268047" y="2069449"/>
            <a:ext cx="957981" cy="844249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11CFFAC4-6CAC-9CD4-BF26-F7388F320F70}"/>
              </a:ext>
            </a:extLst>
          </p:cNvPr>
          <p:cNvCxnSpPr>
            <a:cxnSpLocks noChangeShapeType="1"/>
            <a:stCxn id="12293" idx="0"/>
            <a:endCxn id="12291" idx="2"/>
          </p:cNvCxnSpPr>
          <p:nvPr/>
        </p:nvCxnSpPr>
        <p:spPr bwMode="auto">
          <a:xfrm rot="5400000" flipH="1" flipV="1">
            <a:off x="3414298" y="2059952"/>
            <a:ext cx="957982" cy="86324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8" name="Text Box 19">
            <a:extLst>
              <a:ext uri="{FF2B5EF4-FFF2-40B4-BE49-F238E27FC236}">
                <a16:creationId xmlns:a16="http://schemas.microsoft.com/office/drawing/2014/main" id="{40874177-F655-0D9C-797F-B0C48DBC1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6426" y="2970563"/>
            <a:ext cx="1478113" cy="40011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F4 – ?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90978105-7563-858D-AD7B-EF75BB0A371F}"/>
              </a:ext>
            </a:extLst>
          </p:cNvPr>
          <p:cNvCxnSpPr>
            <a:cxnSpLocks noChangeShapeType="1"/>
            <a:stCxn id="12298" idx="0"/>
            <a:endCxn id="12291" idx="2"/>
          </p:cNvCxnSpPr>
          <p:nvPr/>
        </p:nvCxnSpPr>
        <p:spPr bwMode="auto">
          <a:xfrm rot="16200000" flipV="1">
            <a:off x="5106208" y="1231287"/>
            <a:ext cx="957980" cy="2520571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A66C91-ED32-7E27-E473-4DFDDE5BE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FCD45-D21E-4006-9310-8AF08DABC691}" type="slidenum">
              <a:rPr lang="en-AU" altLang="en-US" smtClean="0"/>
              <a:pPr>
                <a:defRPr/>
              </a:pPr>
              <a:t>17</a:t>
            </a:fld>
            <a:endParaRPr lang="en-AU" altLang="en-US"/>
          </a:p>
        </p:txBody>
      </p:sp>
      <p:sp>
        <p:nvSpPr>
          <p:cNvPr id="9" name="Text Box 18">
            <a:extLst>
              <a:ext uri="{FF2B5EF4-FFF2-40B4-BE49-F238E27FC236}">
                <a16:creationId xmlns:a16="http://schemas.microsoft.com/office/drawing/2014/main" id="{B6BBE4FF-4057-A0FA-3B69-48E340359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574" y="5237029"/>
            <a:ext cx="1267377" cy="36933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F1.1 – ?</a:t>
            </a:r>
            <a:endParaRPr lang="en-US" altLang="en-US" sz="1800" dirty="0"/>
          </a:p>
        </p:txBody>
      </p:sp>
      <p:sp>
        <p:nvSpPr>
          <p:cNvPr id="10" name="Text Box 19">
            <a:extLst>
              <a:ext uri="{FF2B5EF4-FFF2-40B4-BE49-F238E27FC236}">
                <a16:creationId xmlns:a16="http://schemas.microsoft.com/office/drawing/2014/main" id="{CED84DBC-EF98-1328-E7FA-838EFB353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9550" y="5239231"/>
            <a:ext cx="1094737" cy="36933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F1.2 – ?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11" name="Text Box 20">
            <a:extLst>
              <a:ext uri="{FF2B5EF4-FFF2-40B4-BE49-F238E27FC236}">
                <a16:creationId xmlns:a16="http://schemas.microsoft.com/office/drawing/2014/main" id="{4008363D-88EF-840A-5B57-A70030EA3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7301" y="5214749"/>
            <a:ext cx="1835590" cy="36933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F1.3 – ?</a:t>
            </a:r>
            <a:endParaRPr lang="en-US" altLang="en-US" sz="1800" dirty="0"/>
          </a:p>
        </p:txBody>
      </p:sp>
      <p:cxnSp>
        <p:nvCxnSpPr>
          <p:cNvPr id="12" name="AutoShape 43">
            <a:extLst>
              <a:ext uri="{FF2B5EF4-FFF2-40B4-BE49-F238E27FC236}">
                <a16:creationId xmlns:a16="http://schemas.microsoft.com/office/drawing/2014/main" id="{3AD6B514-F15E-4F63-C305-D8115CB54388}"/>
              </a:ext>
            </a:extLst>
          </p:cNvPr>
          <p:cNvCxnSpPr>
            <a:cxnSpLocks noChangeShapeType="1"/>
            <a:stCxn id="9" idx="0"/>
            <a:endCxn id="12292" idx="2"/>
          </p:cNvCxnSpPr>
          <p:nvPr/>
        </p:nvCxnSpPr>
        <p:spPr bwMode="auto">
          <a:xfrm rot="5400000" flipH="1" flipV="1">
            <a:off x="336281" y="3849833"/>
            <a:ext cx="1863179" cy="91121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AutoShape 43">
            <a:extLst>
              <a:ext uri="{FF2B5EF4-FFF2-40B4-BE49-F238E27FC236}">
                <a16:creationId xmlns:a16="http://schemas.microsoft.com/office/drawing/2014/main" id="{93D7DE5F-FF0B-5B6D-2F38-B2B8CEECB9EF}"/>
              </a:ext>
            </a:extLst>
          </p:cNvPr>
          <p:cNvCxnSpPr>
            <a:cxnSpLocks noChangeShapeType="1"/>
            <a:stCxn id="11" idx="0"/>
            <a:endCxn id="12292" idx="2"/>
          </p:cNvCxnSpPr>
          <p:nvPr/>
        </p:nvCxnSpPr>
        <p:spPr bwMode="auto">
          <a:xfrm rot="16200000" flipV="1">
            <a:off x="2003838" y="3093490"/>
            <a:ext cx="1840899" cy="2401619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43">
            <a:extLst>
              <a:ext uri="{FF2B5EF4-FFF2-40B4-BE49-F238E27FC236}">
                <a16:creationId xmlns:a16="http://schemas.microsoft.com/office/drawing/2014/main" id="{AF8B7BAB-1527-894B-5090-FA22A7AADFC8}"/>
              </a:ext>
            </a:extLst>
          </p:cNvPr>
          <p:cNvCxnSpPr>
            <a:cxnSpLocks noChangeShapeType="1"/>
            <a:stCxn id="10" idx="0"/>
            <a:endCxn id="12292" idx="2"/>
          </p:cNvCxnSpPr>
          <p:nvPr/>
        </p:nvCxnSpPr>
        <p:spPr bwMode="auto">
          <a:xfrm rot="16200000" flipV="1">
            <a:off x="1117508" y="3979820"/>
            <a:ext cx="1865381" cy="65344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 Box 18">
            <a:extLst>
              <a:ext uri="{FF2B5EF4-FFF2-40B4-BE49-F238E27FC236}">
                <a16:creationId xmlns:a16="http://schemas.microsoft.com/office/drawing/2014/main" id="{2FBAA987-5891-40DF-C199-CC9F4481A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1922" y="5254545"/>
            <a:ext cx="1267377" cy="36933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F4.1 – ?</a:t>
            </a:r>
            <a:endParaRPr lang="en-US" altLang="en-US" sz="1800" dirty="0"/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1D9A231C-9E64-7D5A-E0B8-AAA23162E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4774" y="5237029"/>
            <a:ext cx="1937156" cy="36933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F4.2 – ?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20" name="AutoShape 43">
            <a:extLst>
              <a:ext uri="{FF2B5EF4-FFF2-40B4-BE49-F238E27FC236}">
                <a16:creationId xmlns:a16="http://schemas.microsoft.com/office/drawing/2014/main" id="{EB363A4A-7449-1799-20DC-D4D4DC7FD1E2}"/>
              </a:ext>
            </a:extLst>
          </p:cNvPr>
          <p:cNvCxnSpPr>
            <a:cxnSpLocks noChangeShapeType="1"/>
            <a:stCxn id="18" idx="0"/>
            <a:endCxn id="12298" idx="2"/>
          </p:cNvCxnSpPr>
          <p:nvPr/>
        </p:nvCxnSpPr>
        <p:spPr bwMode="auto">
          <a:xfrm rot="5400000" flipH="1" flipV="1">
            <a:off x="5443611" y="3852673"/>
            <a:ext cx="1883872" cy="91987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AutoShape 43">
            <a:extLst>
              <a:ext uri="{FF2B5EF4-FFF2-40B4-BE49-F238E27FC236}">
                <a16:creationId xmlns:a16="http://schemas.microsoft.com/office/drawing/2014/main" id="{02D686B9-CA24-6CEB-5C8D-ABB69F2BBCB7}"/>
              </a:ext>
            </a:extLst>
          </p:cNvPr>
          <p:cNvCxnSpPr>
            <a:cxnSpLocks noChangeShapeType="1"/>
            <a:stCxn id="19" idx="0"/>
            <a:endCxn id="12298" idx="2"/>
          </p:cNvCxnSpPr>
          <p:nvPr/>
        </p:nvCxnSpPr>
        <p:spPr bwMode="auto">
          <a:xfrm rot="16200000" flipV="1">
            <a:off x="6476240" y="3739916"/>
            <a:ext cx="1866356" cy="1127869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500881068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32F26CB-3071-41D5-B7ED-E4CBC8DB0D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15875"/>
            <a:ext cx="2901950" cy="1089025"/>
          </a:xfrm>
        </p:spPr>
        <p:txBody>
          <a:bodyPr/>
          <a:lstStyle/>
          <a:p>
            <a:r>
              <a:rPr lang="en-AU" altLang="en-US">
                <a:ea typeface="ＭＳ Ｐゴシック" panose="020B0600070205080204" pitchFamily="34" charset="-128"/>
              </a:rPr>
              <a:t>Functional Hierarchy</a:t>
            </a:r>
          </a:p>
        </p:txBody>
      </p:sp>
      <p:grpSp>
        <p:nvGrpSpPr>
          <p:cNvPr id="6148" name="Group 52">
            <a:extLst>
              <a:ext uri="{FF2B5EF4-FFF2-40B4-BE49-F238E27FC236}">
                <a16:creationId xmlns:a16="http://schemas.microsoft.com/office/drawing/2014/main" id="{D61EA638-3E91-4712-ABC5-DCF0292103E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69925" y="587375"/>
            <a:ext cx="7793038" cy="5886450"/>
            <a:chOff x="684213" y="271463"/>
            <a:chExt cx="8280400" cy="625409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23B2BFF-5CCD-4D1D-AF28-C1AAA81B1BFA}"/>
                </a:ext>
              </a:extLst>
            </p:cNvPr>
            <p:cNvSpPr txBox="1"/>
            <p:nvPr/>
          </p:nvSpPr>
          <p:spPr>
            <a:xfrm>
              <a:off x="3583787" y="271463"/>
              <a:ext cx="2110160" cy="359257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System Function 0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B164C03-B570-4FDC-ACFC-9D8AF35378CF}"/>
                </a:ext>
              </a:extLst>
            </p:cNvPr>
            <p:cNvSpPr txBox="1"/>
            <p:nvPr/>
          </p:nvSpPr>
          <p:spPr>
            <a:xfrm>
              <a:off x="758431" y="1258153"/>
              <a:ext cx="1297134" cy="36094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1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8AD4BD5-069E-441E-A681-1B5F71BA6EA8}"/>
                </a:ext>
              </a:extLst>
            </p:cNvPr>
            <p:cNvSpPr txBox="1"/>
            <p:nvPr/>
          </p:nvSpPr>
          <p:spPr>
            <a:xfrm>
              <a:off x="3059198" y="1269959"/>
              <a:ext cx="1367979" cy="359257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2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93C7E86-7BC0-44EC-BC12-58A4D3F1AFAF}"/>
                </a:ext>
              </a:extLst>
            </p:cNvPr>
            <p:cNvSpPr txBox="1"/>
            <p:nvPr/>
          </p:nvSpPr>
          <p:spPr>
            <a:xfrm>
              <a:off x="5867686" y="1258153"/>
              <a:ext cx="1297133" cy="36094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3</a:t>
              </a:r>
            </a:p>
          </p:txBody>
        </p:sp>
        <p:cxnSp>
          <p:nvCxnSpPr>
            <p:cNvPr id="8" name="Elbow Connector 7">
              <a:extLst>
                <a:ext uri="{FF2B5EF4-FFF2-40B4-BE49-F238E27FC236}">
                  <a16:creationId xmlns:a16="http://schemas.microsoft.com/office/drawing/2014/main" id="{292F71DB-6F1F-48BD-B60A-9A5ED269C339}"/>
                </a:ext>
              </a:extLst>
            </p:cNvPr>
            <p:cNvCxnSpPr>
              <a:stCxn id="4" idx="2"/>
              <a:endCxn id="7" idx="0"/>
            </p:cNvCxnSpPr>
            <p:nvPr/>
          </p:nvCxnSpPr>
          <p:spPr>
            <a:xfrm rot="16200000" flipH="1">
              <a:off x="5263843" y="4900"/>
              <a:ext cx="627433" cy="1879072"/>
            </a:xfrm>
            <a:prstGeom prst="bentConnector3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Elbow Connector 8">
              <a:extLst>
                <a:ext uri="{FF2B5EF4-FFF2-40B4-BE49-F238E27FC236}">
                  <a16:creationId xmlns:a16="http://schemas.microsoft.com/office/drawing/2014/main" id="{C39CE05E-DA87-43F5-9BB9-C86D37102CFC}"/>
                </a:ext>
              </a:extLst>
            </p:cNvPr>
            <p:cNvCxnSpPr>
              <a:stCxn id="4" idx="2"/>
              <a:endCxn id="5" idx="0"/>
            </p:cNvCxnSpPr>
            <p:nvPr/>
          </p:nvCxnSpPr>
          <p:spPr>
            <a:xfrm rot="5400000">
              <a:off x="2709216" y="-670654"/>
              <a:ext cx="627433" cy="3230182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lbow Connector 9">
              <a:extLst>
                <a:ext uri="{FF2B5EF4-FFF2-40B4-BE49-F238E27FC236}">
                  <a16:creationId xmlns:a16="http://schemas.microsoft.com/office/drawing/2014/main" id="{5981A38D-8F12-4318-83DB-4A9CFF73FEB5}"/>
                </a:ext>
              </a:extLst>
            </p:cNvPr>
            <p:cNvCxnSpPr>
              <a:stCxn id="4" idx="2"/>
              <a:endCxn id="6" idx="0"/>
            </p:cNvCxnSpPr>
            <p:nvPr/>
          </p:nvCxnSpPr>
          <p:spPr>
            <a:xfrm rot="5400000">
              <a:off x="3871408" y="503343"/>
              <a:ext cx="639239" cy="893993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9215E55-FB8D-41B1-8971-DA62CFB017BC}"/>
                </a:ext>
              </a:extLst>
            </p:cNvPr>
            <p:cNvSpPr txBox="1"/>
            <p:nvPr/>
          </p:nvSpPr>
          <p:spPr>
            <a:xfrm>
              <a:off x="696021" y="1927752"/>
              <a:ext cx="1651356" cy="35925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1.1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18B6967-434B-4313-9E41-AE4707F22081}"/>
                </a:ext>
              </a:extLst>
            </p:cNvPr>
            <p:cNvSpPr txBox="1"/>
            <p:nvPr/>
          </p:nvSpPr>
          <p:spPr>
            <a:xfrm>
              <a:off x="696021" y="2595666"/>
              <a:ext cx="1651356" cy="35925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1.2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3299F9A-DDD8-47CB-B62A-9B9C15A21FCF}"/>
                </a:ext>
              </a:extLst>
            </p:cNvPr>
            <p:cNvSpPr txBox="1"/>
            <p:nvPr/>
          </p:nvSpPr>
          <p:spPr>
            <a:xfrm>
              <a:off x="687587" y="3245026"/>
              <a:ext cx="1659791" cy="35925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1.3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198AC19-715E-42A5-BA13-EBB483F96880}"/>
                </a:ext>
              </a:extLst>
            </p:cNvPr>
            <p:cNvSpPr txBox="1"/>
            <p:nvPr/>
          </p:nvSpPr>
          <p:spPr>
            <a:xfrm>
              <a:off x="3069319" y="1932813"/>
              <a:ext cx="1707021" cy="35925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2.1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784FABE-B5EB-4B02-A681-E9550859AC44}"/>
                </a:ext>
              </a:extLst>
            </p:cNvPr>
            <p:cNvSpPr txBox="1"/>
            <p:nvPr/>
          </p:nvSpPr>
          <p:spPr>
            <a:xfrm>
              <a:off x="3069319" y="2602412"/>
              <a:ext cx="1707021" cy="35925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2.2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E2755F9-9221-4B2A-9E07-D2ECF142B934}"/>
                </a:ext>
              </a:extLst>
            </p:cNvPr>
            <p:cNvSpPr txBox="1"/>
            <p:nvPr/>
          </p:nvSpPr>
          <p:spPr>
            <a:xfrm>
              <a:off x="3069319" y="4353154"/>
              <a:ext cx="1707021" cy="35925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2.3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0ED534E-01FD-4427-8643-14B1C1970A8E}"/>
                </a:ext>
              </a:extLst>
            </p:cNvPr>
            <p:cNvSpPr txBox="1"/>
            <p:nvPr/>
          </p:nvSpPr>
          <p:spPr>
            <a:xfrm>
              <a:off x="687587" y="3933179"/>
              <a:ext cx="1659791" cy="36094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1.4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F4DB486-E838-4DBD-B363-062F2EA6CE8D}"/>
                </a:ext>
              </a:extLst>
            </p:cNvPr>
            <p:cNvSpPr txBox="1"/>
            <p:nvPr/>
          </p:nvSpPr>
          <p:spPr>
            <a:xfrm>
              <a:off x="706142" y="4602778"/>
              <a:ext cx="1641236" cy="35925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1.5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D826444-4F74-446E-9EE0-1C588C6F2EC3}"/>
                </a:ext>
              </a:extLst>
            </p:cNvPr>
            <p:cNvSpPr txBox="1"/>
            <p:nvPr/>
          </p:nvSpPr>
          <p:spPr>
            <a:xfrm>
              <a:off x="684213" y="5252138"/>
              <a:ext cx="1663164" cy="35925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1.6</a:t>
              </a:r>
            </a:p>
          </p:txBody>
        </p:sp>
        <p:cxnSp>
          <p:nvCxnSpPr>
            <p:cNvPr id="20" name="Elbow Connector 19">
              <a:extLst>
                <a:ext uri="{FF2B5EF4-FFF2-40B4-BE49-F238E27FC236}">
                  <a16:creationId xmlns:a16="http://schemas.microsoft.com/office/drawing/2014/main" id="{74E20325-321C-462A-8545-AE550A0D27A9}"/>
                </a:ext>
              </a:extLst>
            </p:cNvPr>
            <p:cNvCxnSpPr>
              <a:stCxn id="5" idx="1"/>
              <a:endCxn id="11" idx="1"/>
            </p:cNvCxnSpPr>
            <p:nvPr/>
          </p:nvCxnSpPr>
          <p:spPr>
            <a:xfrm rot="10800000" flipV="1">
              <a:off x="696021" y="1438624"/>
              <a:ext cx="62410" cy="667913"/>
            </a:xfrm>
            <a:prstGeom prst="bentConnector3">
              <a:avLst>
                <a:gd name="adj1" fmla="val 482498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lbow Connector 20">
              <a:extLst>
                <a:ext uri="{FF2B5EF4-FFF2-40B4-BE49-F238E27FC236}">
                  <a16:creationId xmlns:a16="http://schemas.microsoft.com/office/drawing/2014/main" id="{886042DF-84AF-4175-AA50-87E89AEE4908}"/>
                </a:ext>
              </a:extLst>
            </p:cNvPr>
            <p:cNvCxnSpPr>
              <a:stCxn id="5" idx="1"/>
              <a:endCxn id="12" idx="1"/>
            </p:cNvCxnSpPr>
            <p:nvPr/>
          </p:nvCxnSpPr>
          <p:spPr>
            <a:xfrm rot="10800000" flipV="1">
              <a:off x="696021" y="1438624"/>
              <a:ext cx="62410" cy="1337513"/>
            </a:xfrm>
            <a:prstGeom prst="bentConnector3">
              <a:avLst>
                <a:gd name="adj1" fmla="val 482498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lbow Connector 21">
              <a:extLst>
                <a:ext uri="{FF2B5EF4-FFF2-40B4-BE49-F238E27FC236}">
                  <a16:creationId xmlns:a16="http://schemas.microsoft.com/office/drawing/2014/main" id="{B233717A-2A10-4448-9BCB-545D8296B42D}"/>
                </a:ext>
              </a:extLst>
            </p:cNvPr>
            <p:cNvCxnSpPr>
              <a:stCxn id="5" idx="1"/>
              <a:endCxn id="13" idx="1"/>
            </p:cNvCxnSpPr>
            <p:nvPr/>
          </p:nvCxnSpPr>
          <p:spPr>
            <a:xfrm rot="10800000" flipV="1">
              <a:off x="687587" y="1438624"/>
              <a:ext cx="70845" cy="1986873"/>
            </a:xfrm>
            <a:prstGeom prst="bentConnector3">
              <a:avLst>
                <a:gd name="adj1" fmla="val 439996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lbow Connector 22">
              <a:extLst>
                <a:ext uri="{FF2B5EF4-FFF2-40B4-BE49-F238E27FC236}">
                  <a16:creationId xmlns:a16="http://schemas.microsoft.com/office/drawing/2014/main" id="{AA81D11A-1EBC-4A2D-B506-99BC9AC5D031}"/>
                </a:ext>
              </a:extLst>
            </p:cNvPr>
            <p:cNvCxnSpPr>
              <a:stCxn id="5" idx="1"/>
              <a:endCxn id="17" idx="1"/>
            </p:cNvCxnSpPr>
            <p:nvPr/>
          </p:nvCxnSpPr>
          <p:spPr>
            <a:xfrm rot="10800000" flipV="1">
              <a:off x="687587" y="1438624"/>
              <a:ext cx="70845" cy="2675026"/>
            </a:xfrm>
            <a:prstGeom prst="bentConnector3">
              <a:avLst>
                <a:gd name="adj1" fmla="val 439996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lbow Connector 23">
              <a:extLst>
                <a:ext uri="{FF2B5EF4-FFF2-40B4-BE49-F238E27FC236}">
                  <a16:creationId xmlns:a16="http://schemas.microsoft.com/office/drawing/2014/main" id="{BFE91117-DA26-44FD-AC6C-2AAA185CDF6C}"/>
                </a:ext>
              </a:extLst>
            </p:cNvPr>
            <p:cNvCxnSpPr>
              <a:stCxn id="5" idx="1"/>
              <a:endCxn id="18" idx="1"/>
            </p:cNvCxnSpPr>
            <p:nvPr/>
          </p:nvCxnSpPr>
          <p:spPr>
            <a:xfrm rot="10800000" flipV="1">
              <a:off x="706142" y="1438624"/>
              <a:ext cx="52290" cy="3342939"/>
            </a:xfrm>
            <a:prstGeom prst="bentConnector3">
              <a:avLst>
                <a:gd name="adj1" fmla="val 563635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>
              <a:extLst>
                <a:ext uri="{FF2B5EF4-FFF2-40B4-BE49-F238E27FC236}">
                  <a16:creationId xmlns:a16="http://schemas.microsoft.com/office/drawing/2014/main" id="{10E6FB03-B534-477E-849C-39469BCA9566}"/>
                </a:ext>
              </a:extLst>
            </p:cNvPr>
            <p:cNvCxnSpPr>
              <a:stCxn id="5" idx="1"/>
              <a:endCxn id="19" idx="1"/>
            </p:cNvCxnSpPr>
            <p:nvPr/>
          </p:nvCxnSpPr>
          <p:spPr>
            <a:xfrm rot="10800000" flipV="1">
              <a:off x="684213" y="1438624"/>
              <a:ext cx="74218" cy="3992299"/>
            </a:xfrm>
            <a:prstGeom prst="bentConnector3">
              <a:avLst>
                <a:gd name="adj1" fmla="val 42553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25">
              <a:extLst>
                <a:ext uri="{FF2B5EF4-FFF2-40B4-BE49-F238E27FC236}">
                  <a16:creationId xmlns:a16="http://schemas.microsoft.com/office/drawing/2014/main" id="{82104218-D138-4A77-BABE-93296F45D5BC}"/>
                </a:ext>
              </a:extLst>
            </p:cNvPr>
            <p:cNvCxnSpPr>
              <a:stCxn id="6" idx="1"/>
              <a:endCxn id="14" idx="1"/>
            </p:cNvCxnSpPr>
            <p:nvPr/>
          </p:nvCxnSpPr>
          <p:spPr>
            <a:xfrm rot="10800000" flipH="1" flipV="1">
              <a:off x="3059198" y="1450431"/>
              <a:ext cx="10121" cy="661166"/>
            </a:xfrm>
            <a:prstGeom prst="bentConnector3">
              <a:avLst>
                <a:gd name="adj1" fmla="val -2549916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>
              <a:extLst>
                <a:ext uri="{FF2B5EF4-FFF2-40B4-BE49-F238E27FC236}">
                  <a16:creationId xmlns:a16="http://schemas.microsoft.com/office/drawing/2014/main" id="{1FB9BAD0-F660-4749-858C-D91B4C17D320}"/>
                </a:ext>
              </a:extLst>
            </p:cNvPr>
            <p:cNvCxnSpPr>
              <a:stCxn id="6" idx="1"/>
              <a:endCxn id="15" idx="1"/>
            </p:cNvCxnSpPr>
            <p:nvPr/>
          </p:nvCxnSpPr>
          <p:spPr>
            <a:xfrm rot="10800000" flipH="1" flipV="1">
              <a:off x="3059198" y="1450431"/>
              <a:ext cx="10121" cy="1330766"/>
            </a:xfrm>
            <a:prstGeom prst="bentConnector3">
              <a:avLst>
                <a:gd name="adj1" fmla="val -2549916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Elbow Connector 27">
              <a:extLst>
                <a:ext uri="{FF2B5EF4-FFF2-40B4-BE49-F238E27FC236}">
                  <a16:creationId xmlns:a16="http://schemas.microsoft.com/office/drawing/2014/main" id="{5D16F59A-850A-414F-8BE9-2EA1B2257871}"/>
                </a:ext>
              </a:extLst>
            </p:cNvPr>
            <p:cNvCxnSpPr>
              <a:stCxn id="6" idx="1"/>
              <a:endCxn id="16" idx="1"/>
            </p:cNvCxnSpPr>
            <p:nvPr/>
          </p:nvCxnSpPr>
          <p:spPr>
            <a:xfrm rot="10800000" flipH="1" flipV="1">
              <a:off x="3059198" y="1450431"/>
              <a:ext cx="10121" cy="3081507"/>
            </a:xfrm>
            <a:prstGeom prst="bentConnector3">
              <a:avLst>
                <a:gd name="adj1" fmla="val -2549916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4A38469-E7F9-41FC-8D32-04F7EBD10CBD}"/>
                </a:ext>
              </a:extLst>
            </p:cNvPr>
            <p:cNvSpPr txBox="1"/>
            <p:nvPr/>
          </p:nvSpPr>
          <p:spPr>
            <a:xfrm>
              <a:off x="3420169" y="3245026"/>
              <a:ext cx="1588946" cy="35925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2.2.1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938A9E5-C886-4A27-8E7F-68AEFB4159CA}"/>
                </a:ext>
              </a:extLst>
            </p:cNvPr>
            <p:cNvSpPr txBox="1"/>
            <p:nvPr/>
          </p:nvSpPr>
          <p:spPr>
            <a:xfrm>
              <a:off x="3437037" y="3779693"/>
              <a:ext cx="1572078" cy="35925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2.2.2</a:t>
              </a:r>
            </a:p>
          </p:txBody>
        </p:sp>
        <p:cxnSp>
          <p:nvCxnSpPr>
            <p:cNvPr id="31" name="Elbow Connector 30">
              <a:extLst>
                <a:ext uri="{FF2B5EF4-FFF2-40B4-BE49-F238E27FC236}">
                  <a16:creationId xmlns:a16="http://schemas.microsoft.com/office/drawing/2014/main" id="{8880D0A8-6058-45B9-8701-8F1BDD27B5A0}"/>
                </a:ext>
              </a:extLst>
            </p:cNvPr>
            <p:cNvCxnSpPr>
              <a:stCxn id="15" idx="2"/>
              <a:endCxn id="29" idx="1"/>
            </p:cNvCxnSpPr>
            <p:nvPr/>
          </p:nvCxnSpPr>
          <p:spPr>
            <a:xfrm rot="5400000">
              <a:off x="3439586" y="2942252"/>
              <a:ext cx="463828" cy="502660"/>
            </a:xfrm>
            <a:prstGeom prst="bentConnector4">
              <a:avLst>
                <a:gd name="adj1" fmla="val 30581"/>
                <a:gd name="adj2" fmla="val 148262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>
              <a:extLst>
                <a:ext uri="{FF2B5EF4-FFF2-40B4-BE49-F238E27FC236}">
                  <a16:creationId xmlns:a16="http://schemas.microsoft.com/office/drawing/2014/main" id="{193DC5A8-8D90-4AA4-ACE9-9BB99400C2E6}"/>
                </a:ext>
              </a:extLst>
            </p:cNvPr>
            <p:cNvCxnSpPr>
              <a:stCxn id="15" idx="2"/>
              <a:endCxn id="30" idx="1"/>
            </p:cNvCxnSpPr>
            <p:nvPr/>
          </p:nvCxnSpPr>
          <p:spPr>
            <a:xfrm rot="5400000">
              <a:off x="3180685" y="3218021"/>
              <a:ext cx="998496" cy="485792"/>
            </a:xfrm>
            <a:prstGeom prst="bentConnector4">
              <a:avLst>
                <a:gd name="adj1" fmla="val 13963"/>
                <a:gd name="adj2" fmla="val 149997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038C879-08A0-41E1-8AA2-60C35713EA70}"/>
                </a:ext>
              </a:extLst>
            </p:cNvPr>
            <p:cNvSpPr txBox="1"/>
            <p:nvPr/>
          </p:nvSpPr>
          <p:spPr>
            <a:xfrm>
              <a:off x="3487640" y="4999141"/>
              <a:ext cx="1588946" cy="35925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2.3.1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49FA44D-FFE4-42F3-A716-99813752F435}"/>
                </a:ext>
              </a:extLst>
            </p:cNvPr>
            <p:cNvSpPr txBox="1"/>
            <p:nvPr/>
          </p:nvSpPr>
          <p:spPr>
            <a:xfrm>
              <a:off x="3504508" y="5532122"/>
              <a:ext cx="1572078" cy="35925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2.3.2</a:t>
              </a:r>
            </a:p>
          </p:txBody>
        </p:sp>
        <p:cxnSp>
          <p:nvCxnSpPr>
            <p:cNvPr id="35" name="Elbow Connector 34">
              <a:extLst>
                <a:ext uri="{FF2B5EF4-FFF2-40B4-BE49-F238E27FC236}">
                  <a16:creationId xmlns:a16="http://schemas.microsoft.com/office/drawing/2014/main" id="{EC359F88-A253-47C2-A54C-7DE2E4643679}"/>
                </a:ext>
              </a:extLst>
            </p:cNvPr>
            <p:cNvCxnSpPr>
              <a:stCxn id="16" idx="2"/>
              <a:endCxn id="33" idx="1"/>
            </p:cNvCxnSpPr>
            <p:nvPr/>
          </p:nvCxnSpPr>
          <p:spPr>
            <a:xfrm rot="5400000">
              <a:off x="3471634" y="4728417"/>
              <a:ext cx="467201" cy="435189"/>
            </a:xfrm>
            <a:prstGeom prst="bentConnector4">
              <a:avLst>
                <a:gd name="adj1" fmla="val 30713"/>
                <a:gd name="adj2" fmla="val 155836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lbow Connector 35">
              <a:extLst>
                <a:ext uri="{FF2B5EF4-FFF2-40B4-BE49-F238E27FC236}">
                  <a16:creationId xmlns:a16="http://schemas.microsoft.com/office/drawing/2014/main" id="{CF0581B2-05E6-4C48-9A4A-CFAB59A54D6A}"/>
                </a:ext>
              </a:extLst>
            </p:cNvPr>
            <p:cNvCxnSpPr>
              <a:stCxn id="16" idx="2"/>
              <a:endCxn id="34" idx="1"/>
            </p:cNvCxnSpPr>
            <p:nvPr/>
          </p:nvCxnSpPr>
          <p:spPr>
            <a:xfrm rot="5400000">
              <a:off x="3213577" y="5003342"/>
              <a:ext cx="1000182" cy="418321"/>
            </a:xfrm>
            <a:prstGeom prst="bentConnector4">
              <a:avLst>
                <a:gd name="adj1" fmla="val 12673"/>
                <a:gd name="adj2" fmla="val 158171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B42ADE0-AE2C-4E4F-BAC3-40EA206F4542}"/>
                </a:ext>
              </a:extLst>
            </p:cNvPr>
            <p:cNvSpPr txBox="1"/>
            <p:nvPr/>
          </p:nvSpPr>
          <p:spPr>
            <a:xfrm>
              <a:off x="3069319" y="6166302"/>
              <a:ext cx="1707021" cy="35925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2.4</a:t>
              </a:r>
            </a:p>
          </p:txBody>
        </p:sp>
        <p:cxnSp>
          <p:nvCxnSpPr>
            <p:cNvPr id="38" name="Elbow Connector 37">
              <a:extLst>
                <a:ext uri="{FF2B5EF4-FFF2-40B4-BE49-F238E27FC236}">
                  <a16:creationId xmlns:a16="http://schemas.microsoft.com/office/drawing/2014/main" id="{81854336-A63E-4876-BEB5-812585D297A2}"/>
                </a:ext>
              </a:extLst>
            </p:cNvPr>
            <p:cNvCxnSpPr>
              <a:stCxn id="6" idx="1"/>
              <a:endCxn id="37" idx="1"/>
            </p:cNvCxnSpPr>
            <p:nvPr/>
          </p:nvCxnSpPr>
          <p:spPr>
            <a:xfrm rot="10800000" flipH="1" flipV="1">
              <a:off x="3059198" y="1450431"/>
              <a:ext cx="10121" cy="4894656"/>
            </a:xfrm>
            <a:prstGeom prst="bentConnector3">
              <a:avLst>
                <a:gd name="adj1" fmla="val -2549916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0AF7470-12B4-4FCC-9F96-F1F1416E640A}"/>
                </a:ext>
              </a:extLst>
            </p:cNvPr>
            <p:cNvSpPr txBox="1"/>
            <p:nvPr/>
          </p:nvSpPr>
          <p:spPr>
            <a:xfrm>
              <a:off x="5876120" y="1915946"/>
              <a:ext cx="1841963" cy="35925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3.1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3732E30D-0BFD-424C-A6E1-B8D7C4CA215C}"/>
                </a:ext>
              </a:extLst>
            </p:cNvPr>
            <p:cNvSpPr txBox="1"/>
            <p:nvPr/>
          </p:nvSpPr>
          <p:spPr>
            <a:xfrm>
              <a:off x="5876120" y="2585546"/>
              <a:ext cx="1841963" cy="36094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3.2</a:t>
              </a:r>
            </a:p>
          </p:txBody>
        </p:sp>
        <p:sp>
          <p:nvSpPr>
            <p:cNvPr id="6186" name="TextBox 85">
              <a:extLst>
                <a:ext uri="{FF2B5EF4-FFF2-40B4-BE49-F238E27FC236}">
                  <a16:creationId xmlns:a16="http://schemas.microsoft.com/office/drawing/2014/main" id="{3E80C66A-CF28-441D-9670-6654CC19F1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97713" y="4337050"/>
              <a:ext cx="1866900" cy="35970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50000"/>
                </a:spcBef>
                <a:buClr>
                  <a:srgbClr val="887E6E"/>
                </a:buClr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5000"/>
                </a:spcBef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5000"/>
                </a:spcBef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5000"/>
                </a:spcBef>
                <a:buClr>
                  <a:srgbClr val="887E6E"/>
                </a:buClr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5000"/>
                </a:spcBef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AU" altLang="en-US" sz="1600">
                  <a:latin typeface="Calibri" panose="020F0502020204030204" pitchFamily="34" charset="0"/>
                </a:rPr>
                <a:t>Function 3.2.2.1</a:t>
              </a:r>
            </a:p>
          </p:txBody>
        </p:sp>
        <p:cxnSp>
          <p:nvCxnSpPr>
            <p:cNvPr id="42" name="Elbow Connector 41">
              <a:extLst>
                <a:ext uri="{FF2B5EF4-FFF2-40B4-BE49-F238E27FC236}">
                  <a16:creationId xmlns:a16="http://schemas.microsoft.com/office/drawing/2014/main" id="{1BBB2037-2FD9-405E-A3E2-6D9B282EBAA5}"/>
                </a:ext>
              </a:extLst>
            </p:cNvPr>
            <p:cNvCxnSpPr>
              <a:stCxn id="7" idx="1"/>
              <a:endCxn id="39" idx="1"/>
            </p:cNvCxnSpPr>
            <p:nvPr/>
          </p:nvCxnSpPr>
          <p:spPr>
            <a:xfrm rot="10800000" flipH="1" flipV="1">
              <a:off x="5867686" y="1438624"/>
              <a:ext cx="8433" cy="657793"/>
            </a:xfrm>
            <a:prstGeom prst="bentConnector3">
              <a:avLst>
                <a:gd name="adj1" fmla="val -2549916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Elbow Connector 42">
              <a:extLst>
                <a:ext uri="{FF2B5EF4-FFF2-40B4-BE49-F238E27FC236}">
                  <a16:creationId xmlns:a16="http://schemas.microsoft.com/office/drawing/2014/main" id="{00B7D56F-F805-4B6A-9EFC-ADD4207EA430}"/>
                </a:ext>
              </a:extLst>
            </p:cNvPr>
            <p:cNvCxnSpPr>
              <a:stCxn id="7" idx="1"/>
              <a:endCxn id="40" idx="1"/>
            </p:cNvCxnSpPr>
            <p:nvPr/>
          </p:nvCxnSpPr>
          <p:spPr>
            <a:xfrm rot="10800000" flipH="1" flipV="1">
              <a:off x="5867686" y="1438624"/>
              <a:ext cx="8433" cy="1327393"/>
            </a:xfrm>
            <a:prstGeom prst="bentConnector3">
              <a:avLst>
                <a:gd name="adj1" fmla="val -2549916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Elbow Connector 43">
              <a:extLst>
                <a:ext uri="{FF2B5EF4-FFF2-40B4-BE49-F238E27FC236}">
                  <a16:creationId xmlns:a16="http://schemas.microsoft.com/office/drawing/2014/main" id="{626C1C51-EF07-4C02-9B71-F942ED30207C}"/>
                </a:ext>
              </a:extLst>
            </p:cNvPr>
            <p:cNvCxnSpPr>
              <a:stCxn id="46" idx="2"/>
              <a:endCxn id="6186" idx="1"/>
            </p:cNvCxnSpPr>
            <p:nvPr/>
          </p:nvCxnSpPr>
          <p:spPr>
            <a:xfrm rot="16200000" flipH="1">
              <a:off x="6875551" y="4294963"/>
              <a:ext cx="377809" cy="65784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5F1641F8-2306-46E1-9F95-5F90E3A7A5E4}"/>
                </a:ext>
              </a:extLst>
            </p:cNvPr>
            <p:cNvSpPr txBox="1"/>
            <p:nvPr/>
          </p:nvSpPr>
          <p:spPr>
            <a:xfrm>
              <a:off x="6226970" y="3228159"/>
              <a:ext cx="1590633" cy="36094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3.2.1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53A814FD-95F8-4D3F-BEC1-2F7A23D09843}"/>
                </a:ext>
              </a:extLst>
            </p:cNvPr>
            <p:cNvSpPr txBox="1"/>
            <p:nvPr/>
          </p:nvSpPr>
          <p:spPr>
            <a:xfrm>
              <a:off x="6245525" y="3779693"/>
              <a:ext cx="1572078" cy="35925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1600" dirty="0">
                  <a:solidFill>
                    <a:schemeClr val="tx1"/>
                  </a:solidFill>
                  <a:latin typeface="+mn-lt"/>
                </a:rPr>
                <a:t>Function 3.2.2</a:t>
              </a:r>
            </a:p>
          </p:txBody>
        </p:sp>
        <p:cxnSp>
          <p:nvCxnSpPr>
            <p:cNvPr id="47" name="Elbow Connector 46">
              <a:extLst>
                <a:ext uri="{FF2B5EF4-FFF2-40B4-BE49-F238E27FC236}">
                  <a16:creationId xmlns:a16="http://schemas.microsoft.com/office/drawing/2014/main" id="{ECBA87B5-7A4D-46D5-B248-A580A9D7029B}"/>
                </a:ext>
              </a:extLst>
            </p:cNvPr>
            <p:cNvCxnSpPr>
              <a:stCxn id="40" idx="2"/>
              <a:endCxn id="45" idx="1"/>
            </p:cNvCxnSpPr>
            <p:nvPr/>
          </p:nvCxnSpPr>
          <p:spPr>
            <a:xfrm rot="5400000">
              <a:off x="6280964" y="2892494"/>
              <a:ext cx="462142" cy="570131"/>
            </a:xfrm>
            <a:prstGeom prst="bentConnector4">
              <a:avLst>
                <a:gd name="adj1" fmla="val 30581"/>
                <a:gd name="adj2" fmla="val 142618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Elbow Connector 47">
              <a:extLst>
                <a:ext uri="{FF2B5EF4-FFF2-40B4-BE49-F238E27FC236}">
                  <a16:creationId xmlns:a16="http://schemas.microsoft.com/office/drawing/2014/main" id="{BF2940F5-88B5-46E4-B82A-41DBBAB3478D}"/>
                </a:ext>
              </a:extLst>
            </p:cNvPr>
            <p:cNvCxnSpPr>
              <a:stCxn id="40" idx="2"/>
              <a:endCxn id="46" idx="1"/>
            </p:cNvCxnSpPr>
            <p:nvPr/>
          </p:nvCxnSpPr>
          <p:spPr>
            <a:xfrm rot="5400000">
              <a:off x="6014475" y="3177539"/>
              <a:ext cx="1013677" cy="551576"/>
            </a:xfrm>
            <a:prstGeom prst="bentConnector4">
              <a:avLst>
                <a:gd name="adj1" fmla="val 14509"/>
                <a:gd name="adj2" fmla="val 143965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94" name="TextBox 93">
              <a:extLst>
                <a:ext uri="{FF2B5EF4-FFF2-40B4-BE49-F238E27FC236}">
                  <a16:creationId xmlns:a16="http://schemas.microsoft.com/office/drawing/2014/main" id="{93533C23-4266-4E5A-BBE4-5B27CCDE95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8513" y="4983163"/>
              <a:ext cx="1800225" cy="35970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50000"/>
                </a:spcBef>
                <a:buClr>
                  <a:srgbClr val="887E6E"/>
                </a:buClr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5000"/>
                </a:spcBef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5000"/>
                </a:spcBef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5000"/>
                </a:spcBef>
                <a:buClr>
                  <a:srgbClr val="887E6E"/>
                </a:buClr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5000"/>
                </a:spcBef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AU" altLang="en-US" sz="1600">
                  <a:latin typeface="Calibri" panose="020F0502020204030204" pitchFamily="34" charset="0"/>
                </a:rPr>
                <a:t>Function 3.2.2.2</a:t>
              </a:r>
            </a:p>
          </p:txBody>
        </p:sp>
        <p:sp>
          <p:nvSpPr>
            <p:cNvPr id="6195" name="TextBox 94">
              <a:extLst>
                <a:ext uri="{FF2B5EF4-FFF2-40B4-BE49-F238E27FC236}">
                  <a16:creationId xmlns:a16="http://schemas.microsoft.com/office/drawing/2014/main" id="{6CE42F35-B0F8-4B8B-8710-561BC46F42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34225" y="5619750"/>
              <a:ext cx="1830388" cy="35970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50000"/>
                </a:spcBef>
                <a:buClr>
                  <a:srgbClr val="887E6E"/>
                </a:buClr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5000"/>
                </a:spcBef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5000"/>
                </a:spcBef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5000"/>
                </a:spcBef>
                <a:buClr>
                  <a:srgbClr val="887E6E"/>
                </a:buClr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5000"/>
                </a:spcBef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5000"/>
                </a:spcBef>
                <a:spcAft>
                  <a:spcPct val="0"/>
                </a:spcAft>
                <a:buClr>
                  <a:srgbClr val="887E6E"/>
                </a:buClr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AU" altLang="en-US" sz="1600">
                  <a:latin typeface="Calibri" panose="020F0502020204030204" pitchFamily="34" charset="0"/>
                </a:rPr>
                <a:t>Function 3.2.2.3</a:t>
              </a:r>
            </a:p>
          </p:txBody>
        </p:sp>
        <p:cxnSp>
          <p:nvCxnSpPr>
            <p:cNvPr id="51" name="Elbow Connector 50">
              <a:extLst>
                <a:ext uri="{FF2B5EF4-FFF2-40B4-BE49-F238E27FC236}">
                  <a16:creationId xmlns:a16="http://schemas.microsoft.com/office/drawing/2014/main" id="{21C6C86F-BE91-48B5-BB6F-28E7480836EF}"/>
                </a:ext>
              </a:extLst>
            </p:cNvPr>
            <p:cNvCxnSpPr>
              <a:stCxn id="46" idx="2"/>
              <a:endCxn id="6194" idx="1"/>
            </p:cNvCxnSpPr>
            <p:nvPr/>
          </p:nvCxnSpPr>
          <p:spPr>
            <a:xfrm rot="16200000" flipH="1">
              <a:off x="6577860" y="4592654"/>
              <a:ext cx="1023795" cy="116387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Elbow Connector 51">
              <a:extLst>
                <a:ext uri="{FF2B5EF4-FFF2-40B4-BE49-F238E27FC236}">
                  <a16:creationId xmlns:a16="http://schemas.microsoft.com/office/drawing/2014/main" id="{9396EDAE-32A3-42DB-B14A-FA9DF2327A59}"/>
                </a:ext>
              </a:extLst>
            </p:cNvPr>
            <p:cNvCxnSpPr>
              <a:stCxn id="46" idx="2"/>
              <a:endCxn id="6195" idx="1"/>
            </p:cNvCxnSpPr>
            <p:nvPr/>
          </p:nvCxnSpPr>
          <p:spPr>
            <a:xfrm rot="16200000" flipH="1">
              <a:off x="6252336" y="4918178"/>
              <a:ext cx="1661349" cy="102893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CD3FB48-A104-AF87-D928-D4DC548411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>
                <a:ea typeface="ＭＳ Ｐゴシック" panose="020B0600070205080204" pitchFamily="34" charset="-128"/>
              </a:rPr>
              <a:t>Google Self-driving Car System</a:t>
            </a:r>
          </a:p>
        </p:txBody>
      </p:sp>
      <p:sp>
        <p:nvSpPr>
          <p:cNvPr id="7173" name="Slide Number Placeholder 4">
            <a:extLst>
              <a:ext uri="{FF2B5EF4-FFF2-40B4-BE49-F238E27FC236}">
                <a16:creationId xmlns:a16="http://schemas.microsoft.com/office/drawing/2014/main" id="{9EE73C4D-6159-3E6A-8841-97719BEEF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3DF5DF0-8768-447E-BF7E-2CFA80239EE8}" type="slidenum">
              <a:rPr lang="en-AU" altLang="en-US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AU" altLang="en-US">
              <a:solidFill>
                <a:schemeClr val="bg1"/>
              </a:solidFill>
            </a:endParaRPr>
          </a:p>
        </p:txBody>
      </p:sp>
      <p:pic>
        <p:nvPicPr>
          <p:cNvPr id="7174" name="Picture 2" descr="Google self-driving cars pass 300,000 mile mark">
            <a:extLst>
              <a:ext uri="{FF2B5EF4-FFF2-40B4-BE49-F238E27FC236}">
                <a16:creationId xmlns:a16="http://schemas.microsoft.com/office/drawing/2014/main" id="{2B36A1FF-159E-D18B-BF72-E28038FA74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3825"/>
            <a:ext cx="9144000" cy="517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Box 1">
            <a:extLst>
              <a:ext uri="{FF2B5EF4-FFF2-40B4-BE49-F238E27FC236}">
                <a16:creationId xmlns:a16="http://schemas.microsoft.com/office/drawing/2014/main" id="{DD1C04ED-3E75-AE24-4D52-8642323C6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925513"/>
            <a:ext cx="2171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sz="1800">
                <a:solidFill>
                  <a:schemeClr val="tx1"/>
                </a:solidFill>
              </a:rPr>
              <a:t>https://waymo.com/</a:t>
            </a:r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19AA8-98A0-44F7-3040-7586D7912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30C784D4-6AA1-E09F-25B8-83DBA8DDCC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3403" y="490538"/>
            <a:ext cx="8517194" cy="1452562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Function 0 to transport passengers or goods point-to-point in autonomous vehicles</a:t>
            </a:r>
          </a:p>
        </p:txBody>
      </p:sp>
      <p:sp>
        <p:nvSpPr>
          <p:cNvPr id="7" name="Text Box 18">
            <a:extLst>
              <a:ext uri="{FF2B5EF4-FFF2-40B4-BE49-F238E27FC236}">
                <a16:creationId xmlns:a16="http://schemas.microsoft.com/office/drawing/2014/main" id="{40503136-1682-E1B8-1165-9CACACC72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9678" y="3077588"/>
            <a:ext cx="3187581" cy="267765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800" dirty="0"/>
              <a:t>F0 –Autonomous vehicle to transport passengers or goods point-to-point </a:t>
            </a:r>
            <a:endParaRPr lang="en-US" altLang="en-US" sz="28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BC4DD79-CFF9-AE19-1A00-F5AABBDDF197}"/>
              </a:ext>
            </a:extLst>
          </p:cNvPr>
          <p:cNvCxnSpPr>
            <a:cxnSpLocks/>
          </p:cNvCxnSpPr>
          <p:nvPr/>
        </p:nvCxnSpPr>
        <p:spPr bwMode="auto">
          <a:xfrm>
            <a:off x="1392417" y="3747002"/>
            <a:ext cx="1487261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lg" len="lg"/>
          </a:ln>
          <a:effectLst/>
        </p:spPr>
      </p:cxnSp>
      <p:sp>
        <p:nvSpPr>
          <p:cNvPr id="8" name="Text Box 18">
            <a:extLst>
              <a:ext uri="{FF2B5EF4-FFF2-40B4-BE49-F238E27FC236}">
                <a16:creationId xmlns:a16="http://schemas.microsoft.com/office/drawing/2014/main" id="{E20BAA98-1AFA-612C-3358-047C0ED86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137" y="2862734"/>
            <a:ext cx="190269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Passengers order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F831C96-CDC0-F803-27DD-ECCE632752AE}"/>
              </a:ext>
            </a:extLst>
          </p:cNvPr>
          <p:cNvCxnSpPr>
            <a:cxnSpLocks/>
          </p:cNvCxnSpPr>
          <p:nvPr/>
        </p:nvCxnSpPr>
        <p:spPr bwMode="auto">
          <a:xfrm>
            <a:off x="6085397" y="3724466"/>
            <a:ext cx="1556325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lg" len="lg"/>
          </a:ln>
          <a:effectLst/>
        </p:spPr>
      </p:cxnSp>
      <p:sp>
        <p:nvSpPr>
          <p:cNvPr id="12" name="Text Box 18">
            <a:extLst>
              <a:ext uri="{FF2B5EF4-FFF2-40B4-BE49-F238E27FC236}">
                <a16:creationId xmlns:a16="http://schemas.microsoft.com/office/drawing/2014/main" id="{F76C88C7-0A82-BCC0-BCDF-F3F5E0E52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121" y="2832942"/>
            <a:ext cx="2229252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Passengers at destination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57ED446-0287-884D-F86C-0381EA1B5FC2}"/>
              </a:ext>
            </a:extLst>
          </p:cNvPr>
          <p:cNvCxnSpPr>
            <a:cxnSpLocks/>
          </p:cNvCxnSpPr>
          <p:nvPr/>
        </p:nvCxnSpPr>
        <p:spPr bwMode="auto">
          <a:xfrm>
            <a:off x="1392417" y="5234789"/>
            <a:ext cx="1487261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lg" len="lg"/>
          </a:ln>
          <a:effectLst/>
        </p:spPr>
      </p:cxnSp>
      <p:sp>
        <p:nvSpPr>
          <p:cNvPr id="16" name="Text Box 18">
            <a:extLst>
              <a:ext uri="{FF2B5EF4-FFF2-40B4-BE49-F238E27FC236}">
                <a16:creationId xmlns:a16="http://schemas.microsoft.com/office/drawing/2014/main" id="{1F98BD8E-BE6D-34B2-D71E-CCC5B71B6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217" y="4350521"/>
            <a:ext cx="1766609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Goods order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B19B76E-37D2-24E2-E7DF-BF91732903EF}"/>
              </a:ext>
            </a:extLst>
          </p:cNvPr>
          <p:cNvCxnSpPr>
            <a:cxnSpLocks/>
          </p:cNvCxnSpPr>
          <p:nvPr/>
        </p:nvCxnSpPr>
        <p:spPr bwMode="auto">
          <a:xfrm>
            <a:off x="6085397" y="5212253"/>
            <a:ext cx="1556325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lg" len="lg"/>
          </a:ln>
          <a:effectLst/>
        </p:spPr>
      </p:cxnSp>
      <p:sp>
        <p:nvSpPr>
          <p:cNvPr id="18" name="Text Box 18">
            <a:extLst>
              <a:ext uri="{FF2B5EF4-FFF2-40B4-BE49-F238E27FC236}">
                <a16:creationId xmlns:a16="http://schemas.microsoft.com/office/drawing/2014/main" id="{760ABE21-1CB0-A607-9CB7-51C5439E5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121" y="4320729"/>
            <a:ext cx="2229252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Goods at destination</a:t>
            </a:r>
          </a:p>
        </p:txBody>
      </p:sp>
    </p:spTree>
    <p:extLst>
      <p:ext uri="{BB962C8B-B14F-4D97-AF65-F5344CB8AC3E}">
        <p14:creationId xmlns:p14="http://schemas.microsoft.com/office/powerpoint/2010/main" val="1578018669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042D5-0967-C547-433C-A0A83EBEB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13B3BEEE-A95F-0B3B-B49E-E6BCEAC9FE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99723"/>
            <a:ext cx="8517194" cy="823913"/>
          </a:xfrm>
          <a:solidFill>
            <a:schemeClr val="bg1"/>
          </a:solidFill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System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4F3492-08A6-1C53-6FB3-3407E440A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23636"/>
            <a:ext cx="8229600" cy="5642264"/>
          </a:xfrm>
        </p:spPr>
        <p:txBody>
          <a:bodyPr/>
          <a:lstStyle/>
          <a:p>
            <a:pPr marL="342900" indent="-342900">
              <a:spcBef>
                <a:spcPts val="0"/>
              </a:spcBef>
              <a:buFont typeface="+mj-lt"/>
              <a:buAutoNum type="arabicPeriod"/>
              <a:tabLst>
                <a:tab pos="1609725" algn="l"/>
              </a:tabLst>
            </a:pPr>
            <a:r>
              <a:rPr lang="en-AU" altLang="en-US" dirty="0"/>
              <a:t>Driverless car apps to be developed and registered with apps stores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tabLst>
                <a:tab pos="1609725" algn="l"/>
              </a:tabLst>
            </a:pPr>
            <a:r>
              <a:rPr lang="en-AU" altLang="en-US" dirty="0"/>
              <a:t>Central server system interacting with multiple apps at any time to receive and check transport order information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tabLst>
                <a:tab pos="1609725" algn="l"/>
              </a:tabLst>
            </a:pPr>
            <a:r>
              <a:rPr lang="en-AU" altLang="en-US" dirty="0"/>
              <a:t>Develop internet presence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tabLst>
                <a:tab pos="1609725" algn="l"/>
              </a:tabLst>
            </a:pPr>
            <a:r>
              <a:rPr lang="en-AU" altLang="en-US" dirty="0"/>
              <a:t>Server system has software to optimise car deployment and routing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tabLst>
                <a:tab pos="1609725" algn="l"/>
              </a:tabLst>
            </a:pPr>
            <a:r>
              <a:rPr lang="en-AU" altLang="en-US" dirty="0"/>
              <a:t>Server system can receive refreshed information from cars in the fleet, including location, loading, state of jobs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tabLst>
                <a:tab pos="1609725" algn="l"/>
              </a:tabLst>
            </a:pPr>
            <a:r>
              <a:rPr lang="en-AU" altLang="en-US" dirty="0"/>
              <a:t>Server system has ability to update fleet information dynamically and broadcast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tabLst>
                <a:tab pos="1609725" algn="l"/>
              </a:tabLst>
            </a:pPr>
            <a:r>
              <a:rPr lang="en-AU" altLang="en-US" dirty="0"/>
              <a:t>Server system can optimize goods loading according to customer provided goods data such as dimensions and weights.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tabLst>
                <a:tab pos="1609725" algn="l"/>
              </a:tabLst>
            </a:pPr>
            <a:r>
              <a:rPr lang="en-AU" altLang="en-US" dirty="0"/>
              <a:t>Server system interacts with major banks and credit card facilities via company account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tabLst>
                <a:tab pos="1609725" algn="l"/>
              </a:tabLst>
            </a:pPr>
            <a:r>
              <a:rPr lang="en-AU" altLang="en-US" dirty="0"/>
              <a:t>Server system can update customer goods loading and unloading.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tabLst>
                <a:tab pos="1609725" algn="l"/>
              </a:tabLst>
            </a:pPr>
            <a:r>
              <a:rPr lang="en-AU" altLang="en-US" dirty="0"/>
              <a:t>System car has AI to interact with customers “verbally”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tabLst>
                <a:tab pos="1609725" algn="l"/>
              </a:tabLst>
            </a:pPr>
            <a:r>
              <a:rPr lang="en-AU" altLang="en-US" dirty="0">
                <a:solidFill>
                  <a:srgbClr val="0070C0"/>
                </a:solidFill>
              </a:rPr>
              <a:t>Verbal advice includes but not limited to notification of arrival, confirmation of order number, greeting customer, answering order questions, warnings.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tabLst>
                <a:tab pos="1609725" algn="l"/>
              </a:tabLst>
            </a:pPr>
            <a:r>
              <a:rPr lang="en-AU" altLang="en-US" dirty="0"/>
              <a:t>Car has self-driving intelligence to follow route advise from server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  <a:tabLst>
                <a:tab pos="1609725" algn="l"/>
              </a:tabLst>
            </a:pPr>
            <a:r>
              <a:rPr lang="en-AU" altLang="en-US" dirty="0"/>
              <a:t>Car can warn and monitor passengers safety requirements on board</a:t>
            </a:r>
          </a:p>
          <a:p>
            <a:pPr>
              <a:spcBef>
                <a:spcPts val="0"/>
              </a:spcBef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04856095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43CCF7-6064-DE73-4DAE-3F2CE44D0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40317299-6D54-CB6D-10C9-1CD2910CC7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99723"/>
            <a:ext cx="8517194" cy="823913"/>
          </a:xfrm>
          <a:solidFill>
            <a:schemeClr val="bg1"/>
          </a:solidFill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System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AC510F-4F6B-DACD-0225-CF99EAF36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23636"/>
            <a:ext cx="8229600" cy="5642264"/>
          </a:xfrm>
        </p:spPr>
        <p:txBody>
          <a:bodyPr/>
          <a:lstStyle/>
          <a:p>
            <a:pPr marL="627063" indent="-531813">
              <a:spcBef>
                <a:spcPts val="0"/>
              </a:spcBef>
              <a:buFont typeface="+mj-lt"/>
              <a:buAutoNum type="arabicPeriod" startAt="14"/>
            </a:pPr>
            <a:r>
              <a:rPr lang="en-AU" altLang="en-US" dirty="0"/>
              <a:t>Car body design is adopted from a van configuration.</a:t>
            </a:r>
          </a:p>
          <a:p>
            <a:pPr marL="627063" indent="-531813">
              <a:spcBef>
                <a:spcPts val="0"/>
              </a:spcBef>
              <a:buFont typeface="+mj-lt"/>
              <a:buAutoNum type="arabicPeriod" startAt="14"/>
            </a:pPr>
            <a:r>
              <a:rPr lang="en-AU" altLang="en-US" dirty="0"/>
              <a:t>Seats can be taken off at base station in 5 minutes.</a:t>
            </a:r>
          </a:p>
          <a:p>
            <a:pPr marL="627063" indent="-531813">
              <a:spcBef>
                <a:spcPts val="0"/>
              </a:spcBef>
              <a:buFont typeface="+mj-lt"/>
              <a:buAutoNum type="arabicPeriod" startAt="14"/>
            </a:pPr>
            <a:r>
              <a:rPr lang="en-AU" altLang="en-US" dirty="0"/>
              <a:t>Cameras for monitoring goods loading situation to be installed to car in 10 minutes.</a:t>
            </a:r>
          </a:p>
          <a:p>
            <a:pPr marL="627063" indent="-531813">
              <a:spcBef>
                <a:spcPts val="0"/>
              </a:spcBef>
              <a:buFont typeface="+mj-lt"/>
              <a:buAutoNum type="arabicPeriod" startAt="14"/>
            </a:pPr>
            <a:r>
              <a:rPr lang="en-AU" altLang="en-US" dirty="0"/>
              <a:t>Van transmits goods monitoring camera signals to central server, where recognition goods loading conditions is computed.</a:t>
            </a:r>
          </a:p>
          <a:p>
            <a:pPr marL="627063" indent="-531813">
              <a:spcBef>
                <a:spcPts val="0"/>
              </a:spcBef>
              <a:buFont typeface="+mj-lt"/>
              <a:buAutoNum type="arabicPeriod" startAt="14"/>
            </a:pPr>
            <a:r>
              <a:rPr lang="en-AU" altLang="en-US" dirty="0"/>
              <a:t>Warning for uncomplying goods loading conditions are communicated to the car to notify customers.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 startAt="14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6583985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184EF-495E-39E6-5D32-FCBE00546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5D877A03-E563-CC7B-0FE4-47C7ED62F1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6676"/>
            <a:ext cx="8517194" cy="1031876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Function 1 to meet System Requirement 1 to 9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FBBD0984-5E2F-D123-CD51-CEE9D7F14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26540"/>
            <a:ext cx="8366125" cy="329320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 marL="571500" indent="-5715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+mj-lt"/>
              <a:buAutoNum type="arabicPeriod"/>
            </a:pPr>
            <a:r>
              <a:rPr lang="en-AU" altLang="en-US" sz="1600" dirty="0">
                <a:solidFill>
                  <a:schemeClr val="tx1"/>
                </a:solidFill>
              </a:rPr>
              <a:t>Driverless car apps to be developed and registered with app stores</a:t>
            </a:r>
          </a:p>
          <a:p>
            <a:pPr>
              <a:buFont typeface="+mj-lt"/>
              <a:buAutoNum type="arabicPeriod"/>
            </a:pPr>
            <a:r>
              <a:rPr lang="en-AU" altLang="en-US" sz="1600" dirty="0">
                <a:solidFill>
                  <a:schemeClr val="tx1"/>
                </a:solidFill>
              </a:rPr>
              <a:t>Central server system interacting with multiple apps at any time to receive and check transport order information</a:t>
            </a:r>
          </a:p>
          <a:p>
            <a:pPr>
              <a:buFont typeface="+mj-lt"/>
              <a:buAutoNum type="arabicPeriod"/>
            </a:pPr>
            <a:r>
              <a:rPr lang="en-AU" altLang="en-US" sz="1600" dirty="0">
                <a:solidFill>
                  <a:schemeClr val="tx1"/>
                </a:solidFill>
              </a:rPr>
              <a:t>Develop internet presence</a:t>
            </a:r>
          </a:p>
          <a:p>
            <a:pPr>
              <a:buFont typeface="+mj-lt"/>
              <a:buAutoNum type="arabicPeriod"/>
            </a:pPr>
            <a:r>
              <a:rPr lang="en-AU" altLang="en-US" sz="1600" dirty="0">
                <a:solidFill>
                  <a:schemeClr val="tx1"/>
                </a:solidFill>
              </a:rPr>
              <a:t>Server system has software to optimise car deployment and routing</a:t>
            </a:r>
          </a:p>
          <a:p>
            <a:pPr>
              <a:buFont typeface="+mj-lt"/>
              <a:buAutoNum type="arabicPeriod"/>
            </a:pPr>
            <a:r>
              <a:rPr lang="en-AU" altLang="en-US" sz="1600" dirty="0">
                <a:solidFill>
                  <a:schemeClr val="tx1"/>
                </a:solidFill>
              </a:rPr>
              <a:t>Server system can receive refreshed information from cars in the fleet, including location, loading, state of jobs</a:t>
            </a:r>
          </a:p>
          <a:p>
            <a:pPr>
              <a:buFont typeface="+mj-lt"/>
              <a:buAutoNum type="arabicPeriod"/>
            </a:pPr>
            <a:r>
              <a:rPr lang="en-AU" altLang="en-US" sz="1600" dirty="0">
                <a:solidFill>
                  <a:schemeClr val="tx1"/>
                </a:solidFill>
              </a:rPr>
              <a:t>Server system has ability to update fleet information dynamically and broadcast</a:t>
            </a:r>
          </a:p>
          <a:p>
            <a:pPr>
              <a:buFont typeface="+mj-lt"/>
              <a:buAutoNum type="arabicPeriod"/>
            </a:pPr>
            <a:r>
              <a:rPr lang="en-AU" altLang="en-US" sz="1600" dirty="0">
                <a:solidFill>
                  <a:schemeClr val="tx1"/>
                </a:solidFill>
              </a:rPr>
              <a:t>Server system can optimize goods loading according to customer provided goods data such as dimensions and weights.</a:t>
            </a:r>
          </a:p>
          <a:p>
            <a:pPr>
              <a:buFont typeface="+mj-lt"/>
              <a:buAutoNum type="arabicPeriod"/>
            </a:pPr>
            <a:r>
              <a:rPr lang="en-AU" altLang="en-US" sz="1600" dirty="0">
                <a:solidFill>
                  <a:schemeClr val="tx1"/>
                </a:solidFill>
              </a:rPr>
              <a:t>Server system interacts with major banks and credit card facilities via company account</a:t>
            </a:r>
          </a:p>
          <a:p>
            <a:pPr>
              <a:buFont typeface="+mj-lt"/>
              <a:buAutoNum type="arabicPeriod"/>
            </a:pPr>
            <a:r>
              <a:rPr lang="en-AU" altLang="en-US" sz="1600" dirty="0">
                <a:solidFill>
                  <a:schemeClr val="tx1"/>
                </a:solidFill>
              </a:rPr>
              <a:t>Server system can update customer goods loading and unloading.</a:t>
            </a:r>
          </a:p>
        </p:txBody>
      </p:sp>
      <p:sp>
        <p:nvSpPr>
          <p:cNvPr id="6" name="Text Box 18">
            <a:extLst>
              <a:ext uri="{FF2B5EF4-FFF2-40B4-BE49-F238E27FC236}">
                <a16:creationId xmlns:a16="http://schemas.microsoft.com/office/drawing/2014/main" id="{FE0CAD1A-2B4A-3229-D36F-6BA7CCB71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7919" y="5038962"/>
            <a:ext cx="1985819" cy="52322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800" dirty="0"/>
              <a:t>F1 – ?</a:t>
            </a:r>
            <a:endParaRPr lang="en-US" altLang="en-US" sz="2800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72685D0-8233-D52B-8D7F-35CDEA5905E2}"/>
              </a:ext>
            </a:extLst>
          </p:cNvPr>
          <p:cNvCxnSpPr>
            <a:cxnSpLocks/>
            <a:endCxn id="6" idx="1"/>
          </p:cNvCxnSpPr>
          <p:nvPr/>
        </p:nvCxnSpPr>
        <p:spPr bwMode="auto">
          <a:xfrm>
            <a:off x="1542473" y="5300572"/>
            <a:ext cx="1905446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lg" len="lg"/>
          </a:ln>
          <a:effectLst/>
        </p:spPr>
      </p:cxnSp>
      <p:sp>
        <p:nvSpPr>
          <p:cNvPr id="8" name="Text Box 18">
            <a:extLst>
              <a:ext uri="{FF2B5EF4-FFF2-40B4-BE49-F238E27FC236}">
                <a16:creationId xmlns:a16="http://schemas.microsoft.com/office/drawing/2014/main" id="{D36EF8F3-E4B0-3536-4F31-1C76885EB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7930" y="4763711"/>
            <a:ext cx="198581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?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4E7A289-FFDD-9621-A625-0F44C37373D5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>
            <a:off x="5433738" y="5300572"/>
            <a:ext cx="1902690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lg" len="lg"/>
          </a:ln>
          <a:effectLst/>
        </p:spPr>
      </p:cxnSp>
      <p:sp>
        <p:nvSpPr>
          <p:cNvPr id="10" name="Text Box 18">
            <a:extLst>
              <a:ext uri="{FF2B5EF4-FFF2-40B4-BE49-F238E27FC236}">
                <a16:creationId xmlns:a16="http://schemas.microsoft.com/office/drawing/2014/main" id="{4CE9CF9A-20D7-96C3-94EC-7F83BA7A7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3738" y="4690427"/>
            <a:ext cx="190269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94323905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9EE3C-C73F-35AF-BEAE-C4080E28D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F53EED67-EF3E-3D1D-953C-A72A271172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6676"/>
            <a:ext cx="8517194" cy="1031876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Function 1 to meet System Requirement 1 to 9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6E4F0C4B-B257-513C-8A42-0F67DBC08D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500" y="5150624"/>
            <a:ext cx="7762163" cy="1424801"/>
          </a:xfrm>
          <a:noFill/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AU" altLang="en-US" sz="20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4846FF88-2B3D-F2E8-85B3-D11F8BF98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" y="1098552"/>
            <a:ext cx="8366125" cy="397031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 marL="571500" indent="-5715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+mj-lt"/>
              <a:buAutoNum type="arabicPeriod"/>
            </a:pPr>
            <a:r>
              <a:rPr lang="en-AU" altLang="en-US" sz="1800" dirty="0">
                <a:solidFill>
                  <a:schemeClr val="tx1"/>
                </a:solidFill>
              </a:rPr>
              <a:t>Driverless car apps to be developed and registered with app stores</a:t>
            </a:r>
          </a:p>
          <a:p>
            <a:pPr>
              <a:buFont typeface="+mj-lt"/>
              <a:buAutoNum type="arabicPeriod"/>
            </a:pPr>
            <a:r>
              <a:rPr lang="en-AU" altLang="en-US" sz="1800" dirty="0">
                <a:solidFill>
                  <a:schemeClr val="tx1"/>
                </a:solidFill>
              </a:rPr>
              <a:t>Central server system interacting with multiple apps at any time to receive and check transport order information</a:t>
            </a:r>
          </a:p>
          <a:p>
            <a:pPr>
              <a:buFont typeface="+mj-lt"/>
              <a:buAutoNum type="arabicPeriod"/>
            </a:pPr>
            <a:r>
              <a:rPr lang="en-AU" altLang="en-US" sz="1800" dirty="0">
                <a:solidFill>
                  <a:schemeClr val="tx1"/>
                </a:solidFill>
              </a:rPr>
              <a:t>Develop internet presence</a:t>
            </a:r>
          </a:p>
          <a:p>
            <a:pPr>
              <a:buFont typeface="+mj-lt"/>
              <a:buAutoNum type="arabicPeriod"/>
            </a:pPr>
            <a:r>
              <a:rPr lang="en-AU" altLang="en-US" sz="1800" dirty="0">
                <a:solidFill>
                  <a:schemeClr val="tx1"/>
                </a:solidFill>
              </a:rPr>
              <a:t>Server system has software to optimise car deployment and routing</a:t>
            </a:r>
          </a:p>
          <a:p>
            <a:pPr>
              <a:buFont typeface="+mj-lt"/>
              <a:buAutoNum type="arabicPeriod"/>
            </a:pPr>
            <a:r>
              <a:rPr lang="en-AU" altLang="en-US" sz="1800" dirty="0">
                <a:solidFill>
                  <a:schemeClr val="tx1"/>
                </a:solidFill>
              </a:rPr>
              <a:t>Server system can receive refreshed information from cars in the fleet, including location, loading, state of jobs</a:t>
            </a:r>
          </a:p>
          <a:p>
            <a:pPr>
              <a:buFont typeface="+mj-lt"/>
              <a:buAutoNum type="arabicPeriod"/>
            </a:pPr>
            <a:r>
              <a:rPr lang="en-AU" altLang="en-US" sz="1800" dirty="0">
                <a:solidFill>
                  <a:schemeClr val="tx1"/>
                </a:solidFill>
              </a:rPr>
              <a:t>Server system has ability to update fleet information dynamically and broadcast</a:t>
            </a:r>
          </a:p>
          <a:p>
            <a:pPr>
              <a:buFont typeface="+mj-lt"/>
              <a:buAutoNum type="arabicPeriod"/>
            </a:pPr>
            <a:r>
              <a:rPr lang="en-AU" altLang="en-US" sz="1800" dirty="0">
                <a:solidFill>
                  <a:schemeClr val="tx1"/>
                </a:solidFill>
              </a:rPr>
              <a:t>Server system can optimize goods loading according to customer provided goods data such as dimensions and weights.</a:t>
            </a:r>
          </a:p>
          <a:p>
            <a:pPr>
              <a:buFont typeface="+mj-lt"/>
              <a:buAutoNum type="arabicPeriod"/>
            </a:pPr>
            <a:r>
              <a:rPr lang="en-AU" altLang="en-US" sz="1800" dirty="0">
                <a:solidFill>
                  <a:schemeClr val="tx1"/>
                </a:solidFill>
              </a:rPr>
              <a:t>Server system interacts with major banks and credit card facilities via company account</a:t>
            </a:r>
          </a:p>
          <a:p>
            <a:pPr>
              <a:buFont typeface="+mj-lt"/>
              <a:buAutoNum type="arabicPeriod"/>
            </a:pPr>
            <a:r>
              <a:rPr lang="en-AU" altLang="en-US" sz="1800" dirty="0">
                <a:solidFill>
                  <a:schemeClr val="tx1"/>
                </a:solidFill>
              </a:rPr>
              <a:t>Server system can update customer goods loading and unloading.</a:t>
            </a:r>
          </a:p>
        </p:txBody>
      </p:sp>
    </p:spTree>
    <p:extLst>
      <p:ext uri="{BB962C8B-B14F-4D97-AF65-F5344CB8AC3E}">
        <p14:creationId xmlns:p14="http://schemas.microsoft.com/office/powerpoint/2010/main" val="330879144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8F6497-B9A4-D5EF-5AEF-F2C188082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74C58426-D49C-94DC-F3A9-D688D0C287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6676"/>
            <a:ext cx="8517194" cy="1031876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Function 1 to meet System Requirement 1 to 9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D8635A15-3A6B-84F1-09AF-C36559E40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" y="1098552"/>
            <a:ext cx="8366125" cy="26776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 marL="571500" indent="-5715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+mj-lt"/>
              <a:buAutoNum type="arabicPeriod"/>
            </a:pPr>
            <a:r>
              <a:rPr lang="en-AU" altLang="en-US" sz="1400" dirty="0">
                <a:solidFill>
                  <a:schemeClr val="tx1"/>
                </a:solidFill>
              </a:rPr>
              <a:t>Driverless car apps to be developed and registered with apps stores</a:t>
            </a:r>
          </a:p>
          <a:p>
            <a:pPr>
              <a:buFont typeface="+mj-lt"/>
              <a:buAutoNum type="arabicPeriod"/>
            </a:pPr>
            <a:r>
              <a:rPr lang="en-AU" altLang="en-US" sz="1400" dirty="0">
                <a:solidFill>
                  <a:schemeClr val="tx1"/>
                </a:solidFill>
              </a:rPr>
              <a:t>Central server system interacting with multiple apps at any time to receive and check transport order information</a:t>
            </a:r>
          </a:p>
          <a:p>
            <a:pPr>
              <a:buFont typeface="+mj-lt"/>
              <a:buAutoNum type="arabicPeriod"/>
            </a:pPr>
            <a:r>
              <a:rPr lang="en-AU" altLang="en-US" sz="1400" dirty="0">
                <a:solidFill>
                  <a:schemeClr val="tx1"/>
                </a:solidFill>
              </a:rPr>
              <a:t>Develop internet presence</a:t>
            </a:r>
          </a:p>
          <a:p>
            <a:pPr>
              <a:buFont typeface="+mj-lt"/>
              <a:buAutoNum type="arabicPeriod"/>
            </a:pPr>
            <a:r>
              <a:rPr lang="en-AU" altLang="en-US" sz="1400" dirty="0">
                <a:solidFill>
                  <a:schemeClr val="tx1"/>
                </a:solidFill>
              </a:rPr>
              <a:t>Server system has software to optimise car deployment and routing</a:t>
            </a:r>
          </a:p>
          <a:p>
            <a:pPr>
              <a:buFont typeface="+mj-lt"/>
              <a:buAutoNum type="arabicPeriod"/>
            </a:pPr>
            <a:r>
              <a:rPr lang="en-AU" altLang="en-US" sz="1400" dirty="0">
                <a:solidFill>
                  <a:schemeClr val="tx1"/>
                </a:solidFill>
              </a:rPr>
              <a:t>Server system can receive refreshed information from cars in the fleet, including location, loading, state of jobs</a:t>
            </a:r>
          </a:p>
          <a:p>
            <a:pPr>
              <a:buFont typeface="+mj-lt"/>
              <a:buAutoNum type="arabicPeriod"/>
            </a:pPr>
            <a:r>
              <a:rPr lang="en-AU" altLang="en-US" sz="1400" dirty="0">
                <a:solidFill>
                  <a:schemeClr val="tx1"/>
                </a:solidFill>
              </a:rPr>
              <a:t>Server system has ability to update fleet information dynamically and broadcast</a:t>
            </a:r>
          </a:p>
          <a:p>
            <a:pPr>
              <a:buFont typeface="+mj-lt"/>
              <a:buAutoNum type="arabicPeriod"/>
            </a:pPr>
            <a:r>
              <a:rPr lang="en-AU" altLang="en-US" sz="1400" dirty="0">
                <a:solidFill>
                  <a:schemeClr val="tx1"/>
                </a:solidFill>
              </a:rPr>
              <a:t>Server system can optimize goods loading according to customer provided goods data such as dimensions and weights.</a:t>
            </a:r>
          </a:p>
          <a:p>
            <a:pPr>
              <a:buFont typeface="+mj-lt"/>
              <a:buAutoNum type="arabicPeriod"/>
            </a:pPr>
            <a:r>
              <a:rPr lang="en-AU" altLang="en-US" sz="1400" dirty="0">
                <a:solidFill>
                  <a:schemeClr val="tx1"/>
                </a:solidFill>
              </a:rPr>
              <a:t>Server system interacts with major banks and credit card facilities via company account</a:t>
            </a:r>
          </a:p>
          <a:p>
            <a:pPr>
              <a:buFont typeface="+mj-lt"/>
              <a:buAutoNum type="arabicPeriod"/>
            </a:pPr>
            <a:r>
              <a:rPr lang="en-AU" altLang="en-US" sz="1400" dirty="0">
                <a:solidFill>
                  <a:schemeClr val="tx1"/>
                </a:solidFill>
              </a:rPr>
              <a:t>Server system can update customer goods loading and unloading.</a:t>
            </a:r>
          </a:p>
        </p:txBody>
      </p:sp>
      <p:sp>
        <p:nvSpPr>
          <p:cNvPr id="6" name="Text Box 18">
            <a:extLst>
              <a:ext uri="{FF2B5EF4-FFF2-40B4-BE49-F238E27FC236}">
                <a16:creationId xmlns:a16="http://schemas.microsoft.com/office/drawing/2014/main" id="{1EC8D6ED-E993-1F8B-592A-EBFFCF157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6958" y="3872267"/>
            <a:ext cx="1985819" cy="369332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 – ?</a:t>
            </a:r>
            <a:endParaRPr lang="en-US" altLang="en-US" sz="1800" dirty="0"/>
          </a:p>
        </p:txBody>
      </p:sp>
      <p:sp>
        <p:nvSpPr>
          <p:cNvPr id="7" name="Text Box 18">
            <a:extLst>
              <a:ext uri="{FF2B5EF4-FFF2-40B4-BE49-F238E27FC236}">
                <a16:creationId xmlns:a16="http://schemas.microsoft.com/office/drawing/2014/main" id="{9D6C03F5-B398-C02C-977F-B0D5B9E29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0605" y="5513645"/>
            <a:ext cx="1267377" cy="36933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F1.1 – ?</a:t>
            </a:r>
            <a:endParaRPr lang="en-US" altLang="en-US" sz="1800" dirty="0"/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CCF8D542-5040-B787-C4C3-18B1AAC78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2500" y="5520691"/>
            <a:ext cx="1094737" cy="36933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F1.2 – ?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9" name="Text Box 20">
            <a:extLst>
              <a:ext uri="{FF2B5EF4-FFF2-40B4-BE49-F238E27FC236}">
                <a16:creationId xmlns:a16="http://schemas.microsoft.com/office/drawing/2014/main" id="{770266FF-5826-5BA7-63C2-F04EE02C8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5837" y="5504715"/>
            <a:ext cx="1835590" cy="36933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F1.3 – ?</a:t>
            </a:r>
            <a:endParaRPr lang="en-US" altLang="en-US" sz="1800" dirty="0"/>
          </a:p>
        </p:txBody>
      </p:sp>
      <p:cxnSp>
        <p:nvCxnSpPr>
          <p:cNvPr id="10" name="AutoShape 43">
            <a:extLst>
              <a:ext uri="{FF2B5EF4-FFF2-40B4-BE49-F238E27FC236}">
                <a16:creationId xmlns:a16="http://schemas.microsoft.com/office/drawing/2014/main" id="{A009CE8C-C356-BC94-10C3-5D4CF8DC7C23}"/>
              </a:ext>
            </a:extLst>
          </p:cNvPr>
          <p:cNvCxnSpPr>
            <a:cxnSpLocks noChangeShapeType="1"/>
            <a:stCxn id="7" idx="0"/>
            <a:endCxn id="6" idx="2"/>
          </p:cNvCxnSpPr>
          <p:nvPr/>
        </p:nvCxnSpPr>
        <p:spPr bwMode="auto">
          <a:xfrm rot="5400000" flipH="1" flipV="1">
            <a:off x="3066058" y="4119835"/>
            <a:ext cx="1272046" cy="151557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AutoShape 43">
            <a:extLst>
              <a:ext uri="{FF2B5EF4-FFF2-40B4-BE49-F238E27FC236}">
                <a16:creationId xmlns:a16="http://schemas.microsoft.com/office/drawing/2014/main" id="{B766E946-052E-DD55-5C6E-5C2F170ACBB9}"/>
              </a:ext>
            </a:extLst>
          </p:cNvPr>
          <p:cNvCxnSpPr>
            <a:cxnSpLocks noChangeShapeType="1"/>
            <a:stCxn id="9" idx="0"/>
            <a:endCxn id="6" idx="2"/>
          </p:cNvCxnSpPr>
          <p:nvPr/>
        </p:nvCxnSpPr>
        <p:spPr bwMode="auto">
          <a:xfrm rot="16200000" flipV="1">
            <a:off x="4715192" y="3986275"/>
            <a:ext cx="1263116" cy="177376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AutoShape 43">
            <a:extLst>
              <a:ext uri="{FF2B5EF4-FFF2-40B4-BE49-F238E27FC236}">
                <a16:creationId xmlns:a16="http://schemas.microsoft.com/office/drawing/2014/main" id="{FE1C8839-A4A3-82BD-1344-24CB2DE253A0}"/>
              </a:ext>
            </a:extLst>
          </p:cNvPr>
          <p:cNvCxnSpPr>
            <a:cxnSpLocks noChangeShapeType="1"/>
            <a:stCxn id="8" idx="0"/>
            <a:endCxn id="6" idx="2"/>
          </p:cNvCxnSpPr>
          <p:nvPr/>
        </p:nvCxnSpPr>
        <p:spPr bwMode="auto">
          <a:xfrm rot="16200000" flipV="1">
            <a:off x="3820323" y="4881144"/>
            <a:ext cx="1279092" cy="1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71808965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Blank">
  <a:themeElements>
    <a:clrScheme name="Blank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EBDB0"/>
      </a:accent1>
      <a:accent2>
        <a:srgbClr val="EE3224"/>
      </a:accent2>
      <a:accent3>
        <a:srgbClr val="FFFFFF"/>
      </a:accent3>
      <a:accent4>
        <a:srgbClr val="000000"/>
      </a:accent4>
      <a:accent5>
        <a:srgbClr val="DBDBD4"/>
      </a:accent5>
      <a:accent6>
        <a:srgbClr val="D82C20"/>
      </a:accent6>
      <a:hlink>
        <a:srgbClr val="000000"/>
      </a:hlink>
      <a:folHlink>
        <a:srgbClr val="FFEE00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EBDB0"/>
        </a:accent1>
        <a:accent2>
          <a:srgbClr val="EE3224"/>
        </a:accent2>
        <a:accent3>
          <a:srgbClr val="FFFFFF"/>
        </a:accent3>
        <a:accent4>
          <a:srgbClr val="000000"/>
        </a:accent4>
        <a:accent5>
          <a:srgbClr val="DBDBD4"/>
        </a:accent5>
        <a:accent6>
          <a:srgbClr val="D82C20"/>
        </a:accent6>
        <a:hlink>
          <a:srgbClr val="000000"/>
        </a:hlink>
        <a:folHlink>
          <a:srgbClr val="FFE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52b3a1-dbcb-41fb-a452-370cf542753f}" enabled="1" method="Privileged" siteId="{d1323671-cdbe-4417-b4d4-bdb24b51316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3520</TotalTime>
  <Words>1208</Words>
  <Application>Microsoft Macintosh PowerPoint</Application>
  <PresentationFormat>On-screen Show (4:3)</PresentationFormat>
  <Paragraphs>158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ＭＳ Ｐゴシック</vt:lpstr>
      <vt:lpstr>Arial</vt:lpstr>
      <vt:lpstr>Calibri</vt:lpstr>
      <vt:lpstr>Blank</vt:lpstr>
      <vt:lpstr>MIET2565|2566 Systems Engineering Principles  High Level Design – Tutorial – Driverless Car</vt:lpstr>
      <vt:lpstr>Functional Hierarchy</vt:lpstr>
      <vt:lpstr>Google Self-driving Car System</vt:lpstr>
      <vt:lpstr>Function 0 to transport passengers or goods point-to-point in autonomous vehicles</vt:lpstr>
      <vt:lpstr>System Requirements</vt:lpstr>
      <vt:lpstr>System Requirements</vt:lpstr>
      <vt:lpstr>Function 1 to meet System Requirement 1 to 9</vt:lpstr>
      <vt:lpstr>Function 1 to meet System Requirement 1 to 9</vt:lpstr>
      <vt:lpstr>Function 1 to meet System Requirement 1 to 9</vt:lpstr>
      <vt:lpstr>Function 2 to meet System Requirements 10 to 11</vt:lpstr>
      <vt:lpstr>Function 2 to meet System Requirements 10 to 11</vt:lpstr>
      <vt:lpstr>Function 3 to meet System Requirements 12 to 13</vt:lpstr>
      <vt:lpstr>Function 4 to meet System Requirements 14 to 18</vt:lpstr>
      <vt:lpstr>Function 4 to meet System Requirements 14 to 18</vt:lpstr>
      <vt:lpstr>Function 4 to meet System Requirements 14 to 18</vt:lpstr>
      <vt:lpstr>Hierarchy of Functions – Driverless car/van</vt:lpstr>
      <vt:lpstr>Hierarchy of Functions – Driverless car/van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Mo</dc:creator>
  <cp:lastModifiedBy>Byron Mason</cp:lastModifiedBy>
  <cp:revision>265</cp:revision>
  <cp:lastPrinted>2015-07-27T06:55:47Z</cp:lastPrinted>
  <dcterms:created xsi:type="dcterms:W3CDTF">2010-05-29T11:35:21Z</dcterms:created>
  <dcterms:modified xsi:type="dcterms:W3CDTF">2025-11-14T02:02:36Z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c3d088b-6243-4963-a2e2-8b321ab7f8fc_Enabled">
    <vt:lpwstr>true</vt:lpwstr>
  </property>
  <property fmtid="{D5CDD505-2E9C-101B-9397-08002B2CF9AE}" pid="3" name="MSIP_Label_8c3d088b-6243-4963-a2e2-8b321ab7f8fc_SetDate">
    <vt:lpwstr>2021-02-13T01:21:25Z</vt:lpwstr>
  </property>
  <property fmtid="{D5CDD505-2E9C-101B-9397-08002B2CF9AE}" pid="4" name="MSIP_Label_8c3d088b-6243-4963-a2e2-8b321ab7f8fc_Method">
    <vt:lpwstr>Standard</vt:lpwstr>
  </property>
  <property fmtid="{D5CDD505-2E9C-101B-9397-08002B2CF9AE}" pid="5" name="MSIP_Label_8c3d088b-6243-4963-a2e2-8b321ab7f8fc_Name">
    <vt:lpwstr>Trusted</vt:lpwstr>
  </property>
  <property fmtid="{D5CDD505-2E9C-101B-9397-08002B2CF9AE}" pid="6" name="MSIP_Label_8c3d088b-6243-4963-a2e2-8b321ab7f8fc_SiteId">
    <vt:lpwstr>d1323671-cdbe-4417-b4d4-bdb24b51316b</vt:lpwstr>
  </property>
  <property fmtid="{D5CDD505-2E9C-101B-9397-08002B2CF9AE}" pid="7" name="MSIP_Label_8c3d088b-6243-4963-a2e2-8b321ab7f8fc_ActionId">
    <vt:lpwstr>8bcd8c76-474c-4556-a2ee-0000e5538a12</vt:lpwstr>
  </property>
  <property fmtid="{D5CDD505-2E9C-101B-9397-08002B2CF9AE}" pid="8" name="MSIP_Label_8c3d088b-6243-4963-a2e2-8b321ab7f8fc_ContentBits">
    <vt:lpwstr>1</vt:lpwstr>
  </property>
</Properties>
</file>