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6"/>
  </p:notesMasterIdLst>
  <p:sldIdLst>
    <p:sldId id="352" r:id="rId2"/>
    <p:sldId id="497" r:id="rId3"/>
    <p:sldId id="591" r:id="rId4"/>
    <p:sldId id="589" r:id="rId5"/>
  </p:sldIdLst>
  <p:sldSz cx="9144000" cy="6858000" type="screen4x3"/>
  <p:notesSz cx="7099300" cy="10234613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CC"/>
    <a:srgbClr val="66FFFF"/>
    <a:srgbClr val="CCFF66"/>
    <a:srgbClr val="3333CC"/>
    <a:srgbClr val="FFFF66"/>
    <a:srgbClr val="009900"/>
    <a:srgbClr val="66C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545" autoAdjust="0"/>
    <p:restoredTop sz="94626"/>
  </p:normalViewPr>
  <p:slideViewPr>
    <p:cSldViewPr snapToGrid="0">
      <p:cViewPr varScale="1">
        <p:scale>
          <a:sx n="116" d="100"/>
          <a:sy n="116" d="100"/>
        </p:scale>
        <p:origin x="976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4" y="129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5CC7A367-3475-49D3-9902-174D2535C93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eaLnBrk="1" fontAlgn="base" hangingPunct="1">
              <a:defRPr sz="13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DA0B768E-D713-400F-8C3C-D2C78A531B3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eaLnBrk="1" fontAlgn="base" hangingPunct="1">
              <a:defRPr sz="13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7010F1CC-FCD2-4A43-9CF5-0FA0F573A86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9" name="Rectangle 5">
            <a:extLst>
              <a:ext uri="{FF2B5EF4-FFF2-40B4-BE49-F238E27FC236}">
                <a16:creationId xmlns:a16="http://schemas.microsoft.com/office/drawing/2014/main" id="{0CC256AC-AC71-4EEC-9262-9F8A6189C6B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/>
              <a:t>Click to 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41990" name="Rectangle 6">
            <a:extLst>
              <a:ext uri="{FF2B5EF4-FFF2-40B4-BE49-F238E27FC236}">
                <a16:creationId xmlns:a16="http://schemas.microsoft.com/office/drawing/2014/main" id="{40E5736A-5859-41EA-B703-DB579F71941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eaLnBrk="1" fontAlgn="base" hangingPunct="1">
              <a:defRPr sz="13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991" name="Rectangle 7">
            <a:extLst>
              <a:ext uri="{FF2B5EF4-FFF2-40B4-BE49-F238E27FC236}">
                <a16:creationId xmlns:a16="http://schemas.microsoft.com/office/drawing/2014/main" id="{3389EBE6-74C8-496D-9D4B-976889FC65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04D6169-D402-4433-8FC4-820BC78AF83F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2625" y="1557338"/>
            <a:ext cx="6553200" cy="1295400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82625" y="3357563"/>
            <a:ext cx="5859463" cy="503237"/>
          </a:xfrm>
        </p:spPr>
        <p:txBody>
          <a:bodyPr/>
          <a:lstStyle>
            <a:lvl1pPr marL="0" indent="0">
              <a:buFontTx/>
              <a:buNone/>
              <a:defRPr sz="2200">
                <a:solidFill>
                  <a:schemeClr val="bg1"/>
                </a:solidFill>
              </a:defRPr>
            </a:lvl1pPr>
          </a:lstStyle>
          <a:p>
            <a:r>
              <a:rPr lang="en-AU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18310017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57DC1B9-29C6-47B4-B00B-1A382F8039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7245CC39-89B7-495B-AAD6-EDCA3A648D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389A89A6-75C2-4493-88DC-6643F7C7BD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D289A-C9B8-4F22-A514-ABB7575D1C24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847300818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638"/>
            <a:ext cx="2057400" cy="58912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74638"/>
            <a:ext cx="6019800" cy="58912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0CE1043-E5A4-461D-90AA-CCCBA634DE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5F20168B-3E44-481E-B82D-17C94D2A73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CB612294-1F5B-4219-840E-E506C1AB73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B68F37-5B25-4D60-8E35-ADA3A3B5EEA0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525250733"/>
      </p:ext>
    </p:extLst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4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476375" y="1592263"/>
            <a:ext cx="3019425" cy="4608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92263"/>
            <a:ext cx="3019425" cy="4608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shpContentSlideFooter">
            <a:extLst>
              <a:ext uri="{FF2B5EF4-FFF2-40B4-BE49-F238E27FC236}">
                <a16:creationId xmlns:a16="http://schemas.microsoft.com/office/drawing/2014/main" id="{319264ED-61A3-4291-BE66-CBEF05D14E3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r>
              <a:rPr lang="en-US" altLang="en-US"/>
              <a:t>School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3281331351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1E47D6D-0D09-4F4D-A773-E2E206F218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A356D823-C8F9-4B6A-B9FA-D3C4974756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4D4F7C1F-C461-4D9F-A695-DE60A86FA7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481A4-7400-40E4-B7E3-A6C08BA33349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575508458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2189EA-C5A9-440C-A26C-23C5BE7E9F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84840087-9464-465B-964A-EE65D768A7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A236D59B-6093-4AE5-ACDC-DF1BBAE854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CF2C5A-1BA6-412B-B454-734CF067A096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575663661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00163"/>
            <a:ext cx="4038600" cy="48656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300163"/>
            <a:ext cx="4038600" cy="48656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FD08BA-0EFD-4533-AD12-1CC8BBA914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182642EB-8E91-47B4-8772-7701887584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EEAB8848-FBE7-42B7-8DE2-86EC0FD441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D8428-BD0D-4D1C-A67F-A205E4A6A351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815442069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AECF252-7995-47D1-AF17-B3726310D9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E8449D27-2363-477E-9836-A8C9DD9178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9" name="Rectangle 20">
            <a:extLst>
              <a:ext uri="{FF2B5EF4-FFF2-40B4-BE49-F238E27FC236}">
                <a16:creationId xmlns:a16="http://schemas.microsoft.com/office/drawing/2014/main" id="{B2D493B9-EE24-458D-95FA-C01C9C1F9E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C43F35-15DC-419C-8826-C0850765B545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693818826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C9C5714-25FF-488B-ABA7-6CB22DC4EC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8E070B33-997A-451F-86FB-0D752167B9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5" name="Rectangle 20">
            <a:extLst>
              <a:ext uri="{FF2B5EF4-FFF2-40B4-BE49-F238E27FC236}">
                <a16:creationId xmlns:a16="http://schemas.microsoft.com/office/drawing/2014/main" id="{61C324F8-095B-458E-A343-0B9B713130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3FCD45-D21E-4006-9310-8AF08DABC691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333235797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382E488-2067-4D0D-B0DE-50DCBB8D28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" name="Rectangle 19">
            <a:extLst>
              <a:ext uri="{FF2B5EF4-FFF2-40B4-BE49-F238E27FC236}">
                <a16:creationId xmlns:a16="http://schemas.microsoft.com/office/drawing/2014/main" id="{672FE7E7-F370-4F21-A0C0-0425E6D941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4" name="Rectangle 20">
            <a:extLst>
              <a:ext uri="{FF2B5EF4-FFF2-40B4-BE49-F238E27FC236}">
                <a16:creationId xmlns:a16="http://schemas.microsoft.com/office/drawing/2014/main" id="{94E87F0E-8DBB-4BF0-A07A-05C82CB25F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AB45D-B4B0-4633-93F8-E8E6635E695A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404829587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BD0CC86-360B-4FF0-B678-84AC9FA3FE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370524B3-A83F-46A5-A3C5-1FE3FBC1BF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A3167533-3CC4-4790-ABE7-9E57AA41C1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BFD7D-2B65-453A-B574-86FB3B3F98FD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197849195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AEA4AE0-FB97-46A4-86A3-719B2B78B1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684ED4D4-49E8-4B9B-8092-5CF1409926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39AD1F79-C2CC-4BB1-98C6-1EC6C9CF66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AB329-7829-493F-94BE-CB0F535362B5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631150560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1" descr="core footer">
            <a:extLst>
              <a:ext uri="{FF2B5EF4-FFF2-40B4-BE49-F238E27FC236}">
                <a16:creationId xmlns:a16="http://schemas.microsoft.com/office/drawing/2014/main" id="{0698FE81-EEAB-43A4-9698-08409280F6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>
            <a:extLst>
              <a:ext uri="{FF2B5EF4-FFF2-40B4-BE49-F238E27FC236}">
                <a16:creationId xmlns:a16="http://schemas.microsoft.com/office/drawing/2014/main" id="{AE987CB3-D416-4E2E-AFC4-EAC3FAE18C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74638"/>
            <a:ext cx="82296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Header 1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B32B1D8C-9E1B-47D4-B9FC-32005E25D3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00163"/>
            <a:ext cx="8229600" cy="486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text styles</a:t>
            </a:r>
          </a:p>
          <a:p>
            <a:pPr lvl="1"/>
            <a:r>
              <a:rPr lang="en-AU" altLang="en-US"/>
              <a:t>Second level</a:t>
            </a:r>
          </a:p>
          <a:p>
            <a:pPr lvl="2"/>
            <a:r>
              <a:rPr lang="en-AU" altLang="en-US"/>
              <a:t>Third level</a:t>
            </a:r>
          </a:p>
          <a:p>
            <a:pPr lvl="3"/>
            <a:r>
              <a:rPr lang="en-AU" altLang="en-US"/>
              <a:t>Fourth level</a:t>
            </a:r>
          </a:p>
          <a:p>
            <a:pPr lvl="4"/>
            <a:r>
              <a:rPr lang="en-AU" altLang="en-US"/>
              <a:t>Fifth level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3CF83A5B-09F6-48DD-9D03-777ED97F545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44500" y="6565900"/>
            <a:ext cx="21336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base" hangingPunct="1">
              <a:defRPr sz="11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091" name="Rectangle 19">
            <a:extLst>
              <a:ext uri="{FF2B5EF4-FFF2-40B4-BE49-F238E27FC236}">
                <a16:creationId xmlns:a16="http://schemas.microsoft.com/office/drawing/2014/main" id="{7BD74BE3-ACB6-4C8F-B375-4BBF2EBA3AD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11438" y="6575425"/>
            <a:ext cx="3832225" cy="215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base" hangingPunct="1">
              <a:defRPr sz="11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3092" name="Rectangle 20">
            <a:extLst>
              <a:ext uri="{FF2B5EF4-FFF2-40B4-BE49-F238E27FC236}">
                <a16:creationId xmlns:a16="http://schemas.microsoft.com/office/drawing/2014/main" id="{9335E505-326A-475C-A739-EB154465453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23038" y="6578600"/>
            <a:ext cx="2133600" cy="215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100"/>
            </a:lvl1pPr>
          </a:lstStyle>
          <a:p>
            <a:pPr>
              <a:defRPr/>
            </a:pPr>
            <a:fld id="{532B0D6B-062E-4B5B-818D-B94B88F2E258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4" r:id="rId1"/>
    <p:sldLayoutId id="2147484154" r:id="rId2"/>
    <p:sldLayoutId id="2147484155" r:id="rId3"/>
    <p:sldLayoutId id="2147484156" r:id="rId4"/>
    <p:sldLayoutId id="2147484157" r:id="rId5"/>
    <p:sldLayoutId id="2147484158" r:id="rId6"/>
    <p:sldLayoutId id="2147484159" r:id="rId7"/>
    <p:sldLayoutId id="2147484160" r:id="rId8"/>
    <p:sldLayoutId id="2147484161" r:id="rId9"/>
    <p:sldLayoutId id="2147484162" r:id="rId10"/>
    <p:sldLayoutId id="2147484163" r:id="rId11"/>
    <p:sldLayoutId id="2147484165" r:id="rId12"/>
  </p:sldLayoutIdLst>
  <p:transition spd="slow">
    <p:wipe/>
  </p:transition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9pPr>
    </p:titleStyle>
    <p:bodyStyle>
      <a:lvl1pPr marL="180975" indent="-180975" algn="l" rtl="0" eaLnBrk="0" fontAlgn="base" hangingPunct="0">
        <a:spcBef>
          <a:spcPct val="50000"/>
        </a:spcBef>
        <a:spcAft>
          <a:spcPct val="0"/>
        </a:spcAft>
        <a:buClr>
          <a:srgbClr val="887E6E"/>
        </a:buClr>
        <a:buChar char="•"/>
        <a:defRPr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485775" indent="-161925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2pPr>
      <a:lvl3pPr marL="795338" indent="-161925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3pPr>
      <a:lvl4pPr marL="1090613" indent="-166688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4pPr>
      <a:lvl5pPr marL="1390650" indent="-171450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5pPr>
      <a:lvl6pPr marL="18478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6pPr>
      <a:lvl7pPr marL="23050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7pPr>
      <a:lvl8pPr marL="27622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8pPr>
      <a:lvl9pPr marL="32194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>
            <a:extLst>
              <a:ext uri="{FF2B5EF4-FFF2-40B4-BE49-F238E27FC236}">
                <a16:creationId xmlns:a16="http://schemas.microsoft.com/office/drawing/2014/main" id="{C0617A7D-6970-4C21-B9C2-6D5C1EBFB93C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657225"/>
            <a:ext cx="7607300" cy="2778125"/>
          </a:xfrm>
        </p:spPr>
        <p:txBody>
          <a:bodyPr/>
          <a:lstStyle/>
          <a:p>
            <a: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  <a:t>MIET2565|2566</a:t>
            </a:r>
            <a:b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</a:br>
            <a: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  <a:t>Systems Engineering Principles</a:t>
            </a:r>
            <a:b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</a:br>
            <a:b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</a:br>
            <a: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  <a:t>Functional Flow – Tutorials – Electric Bike</a:t>
            </a:r>
            <a:endParaRPr lang="en-US" altLang="en-US" sz="330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205F260-80CA-67D3-2BCF-2FEAD17B392E}"/>
              </a:ext>
            </a:extLst>
          </p:cNvPr>
          <p:cNvSpPr/>
          <p:nvPr/>
        </p:nvSpPr>
        <p:spPr bwMode="auto">
          <a:xfrm>
            <a:off x="535259" y="6155473"/>
            <a:ext cx="1717287" cy="54641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>
            <a:extLst>
              <a:ext uri="{FF2B5EF4-FFF2-40B4-BE49-F238E27FC236}">
                <a16:creationId xmlns:a16="http://schemas.microsoft.com/office/drawing/2014/main" id="{9C22DB63-506E-44F3-9F6E-BC7B004FB9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Human Jet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02FD5B4-2ECD-89F3-640F-20211C56DE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6650" y="1087437"/>
            <a:ext cx="6870700" cy="549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DF8FC9-2917-C100-2799-A10CCBC55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3FCD45-D21E-4006-9310-8AF08DABC691}" type="slidenum">
              <a:rPr lang="en-AU" altLang="en-US" smtClean="0"/>
              <a:pPr>
                <a:defRPr/>
              </a:pPr>
              <a:t>2</a:t>
            </a:fld>
            <a:endParaRPr lang="en-AU" altLang="en-US"/>
          </a:p>
        </p:txBody>
      </p:sp>
    </p:spTree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FD3F47E0-190E-4726-B594-3704EE6698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dirty="0">
                <a:ea typeface="ＭＳ Ｐゴシック" panose="020B0600070205080204" pitchFamily="34" charset="-128"/>
              </a:rPr>
              <a:t>Hierarchy of Functions – Electric Bike (Function 0)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E8DAE291-26D7-4CB7-AB2C-2CC2191B98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8980" y="996920"/>
            <a:ext cx="3471863" cy="70788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F0 – To travel around town on two wheels</a:t>
            </a:r>
            <a:endParaRPr lang="en-US" altLang="en-US" sz="2000" dirty="0"/>
          </a:p>
        </p:txBody>
      </p:sp>
      <p:sp>
        <p:nvSpPr>
          <p:cNvPr id="12292" name="Text Box 18">
            <a:extLst>
              <a:ext uri="{FF2B5EF4-FFF2-40B4-BE49-F238E27FC236}">
                <a16:creationId xmlns:a16="http://schemas.microsoft.com/office/drawing/2014/main" id="{35C66BA4-A173-41A0-A01E-41B36E29F7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3627438"/>
            <a:ext cx="1255714" cy="132343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F1 – Heavy duty bicycle</a:t>
            </a:r>
            <a:endParaRPr lang="en-US" altLang="en-US" sz="2000" dirty="0"/>
          </a:p>
        </p:txBody>
      </p:sp>
      <p:sp>
        <p:nvSpPr>
          <p:cNvPr id="12293" name="Text Box 19">
            <a:extLst>
              <a:ext uri="{FF2B5EF4-FFF2-40B4-BE49-F238E27FC236}">
                <a16:creationId xmlns:a16="http://schemas.microsoft.com/office/drawing/2014/main" id="{06804A4E-985F-4C2D-B084-93EFD8B132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7555" y="3624263"/>
            <a:ext cx="1492034" cy="132343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F2 – Bicycle system control</a:t>
            </a:r>
            <a:endParaRPr lang="en-US" altLang="en-US" sz="2000" dirty="0"/>
          </a:p>
        </p:txBody>
      </p:sp>
      <p:sp>
        <p:nvSpPr>
          <p:cNvPr id="12294" name="Text Box 20">
            <a:extLst>
              <a:ext uri="{FF2B5EF4-FFF2-40B4-BE49-F238E27FC236}">
                <a16:creationId xmlns:a16="http://schemas.microsoft.com/office/drawing/2014/main" id="{6DDDF75E-59EB-4568-A4F2-D303EF6CAB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3905" y="3624262"/>
            <a:ext cx="1194321" cy="70788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F3 – Battery</a:t>
            </a:r>
            <a:endParaRPr lang="en-US" altLang="en-US" sz="2000" dirty="0"/>
          </a:p>
        </p:txBody>
      </p:sp>
      <p:cxnSp>
        <p:nvCxnSpPr>
          <p:cNvPr id="12295" name="AutoShape 43">
            <a:extLst>
              <a:ext uri="{FF2B5EF4-FFF2-40B4-BE49-F238E27FC236}">
                <a16:creationId xmlns:a16="http://schemas.microsoft.com/office/drawing/2014/main" id="{35A9D4C5-8D7B-4176-B2CF-DFBED4BC02BF}"/>
              </a:ext>
            </a:extLst>
          </p:cNvPr>
          <p:cNvCxnSpPr>
            <a:cxnSpLocks noChangeShapeType="1"/>
            <a:stCxn id="12292" idx="0"/>
            <a:endCxn id="12291" idx="2"/>
          </p:cNvCxnSpPr>
          <p:nvPr/>
        </p:nvCxnSpPr>
        <p:spPr bwMode="auto">
          <a:xfrm rot="5400000" flipH="1" flipV="1">
            <a:off x="1773831" y="1076357"/>
            <a:ext cx="1922632" cy="317953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6" name="AutoShape 43">
            <a:extLst>
              <a:ext uri="{FF2B5EF4-FFF2-40B4-BE49-F238E27FC236}">
                <a16:creationId xmlns:a16="http://schemas.microsoft.com/office/drawing/2014/main" id="{2A1B3424-9F85-4A3D-A48E-19BBC213083D}"/>
              </a:ext>
            </a:extLst>
          </p:cNvPr>
          <p:cNvCxnSpPr>
            <a:cxnSpLocks noChangeShapeType="1"/>
            <a:stCxn id="12294" idx="0"/>
            <a:endCxn id="12291" idx="2"/>
          </p:cNvCxnSpPr>
          <p:nvPr/>
        </p:nvCxnSpPr>
        <p:spPr bwMode="auto">
          <a:xfrm rot="16200000" flipV="1">
            <a:off x="3498261" y="2531457"/>
            <a:ext cx="1919456" cy="266154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7" name="AutoShape 43">
            <a:extLst>
              <a:ext uri="{FF2B5EF4-FFF2-40B4-BE49-F238E27FC236}">
                <a16:creationId xmlns:a16="http://schemas.microsoft.com/office/drawing/2014/main" id="{B80D7095-5838-4396-961F-F875A0BB5013}"/>
              </a:ext>
            </a:extLst>
          </p:cNvPr>
          <p:cNvCxnSpPr>
            <a:cxnSpLocks noChangeShapeType="1"/>
            <a:stCxn id="12293" idx="0"/>
            <a:endCxn id="12291" idx="2"/>
          </p:cNvCxnSpPr>
          <p:nvPr/>
        </p:nvCxnSpPr>
        <p:spPr bwMode="auto">
          <a:xfrm rot="5400000" flipH="1" flipV="1">
            <a:off x="2644514" y="1943865"/>
            <a:ext cx="1919457" cy="144134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298" name="Text Box 19">
            <a:extLst>
              <a:ext uri="{FF2B5EF4-FFF2-40B4-BE49-F238E27FC236}">
                <a16:creationId xmlns:a16="http://schemas.microsoft.com/office/drawing/2014/main" id="{CBD026FC-3609-4FB1-825A-957C52D358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8332" y="3624261"/>
            <a:ext cx="1390650" cy="132343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F4 – Manual assist clutch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cxnSp>
        <p:nvCxnSpPr>
          <p:cNvPr id="12299" name="AutoShape 43">
            <a:extLst>
              <a:ext uri="{FF2B5EF4-FFF2-40B4-BE49-F238E27FC236}">
                <a16:creationId xmlns:a16="http://schemas.microsoft.com/office/drawing/2014/main" id="{F5B782C1-5BE6-49EB-82B7-9E5E8C6F622F}"/>
              </a:ext>
            </a:extLst>
          </p:cNvPr>
          <p:cNvCxnSpPr>
            <a:cxnSpLocks noChangeShapeType="1"/>
            <a:stCxn id="12298" idx="0"/>
            <a:endCxn id="12291" idx="2"/>
          </p:cNvCxnSpPr>
          <p:nvPr/>
        </p:nvCxnSpPr>
        <p:spPr bwMode="auto">
          <a:xfrm rot="16200000" flipV="1">
            <a:off x="4314558" y="1715161"/>
            <a:ext cx="1919455" cy="189874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Text Box 19">
            <a:extLst>
              <a:ext uri="{FF2B5EF4-FFF2-40B4-BE49-F238E27FC236}">
                <a16:creationId xmlns:a16="http://schemas.microsoft.com/office/drawing/2014/main" id="{0061D42B-C661-218A-16E2-8503DB6CB2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3988" y="3624261"/>
            <a:ext cx="1292487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F5 – Goods carrier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cxnSp>
        <p:nvCxnSpPr>
          <p:cNvPr id="11" name="AutoShape 43">
            <a:extLst>
              <a:ext uri="{FF2B5EF4-FFF2-40B4-BE49-F238E27FC236}">
                <a16:creationId xmlns:a16="http://schemas.microsoft.com/office/drawing/2014/main" id="{E79A599F-75F8-B40E-831D-5D69A2EC419C}"/>
              </a:ext>
            </a:extLst>
          </p:cNvPr>
          <p:cNvCxnSpPr>
            <a:cxnSpLocks noChangeShapeType="1"/>
            <a:stCxn id="10" idx="0"/>
            <a:endCxn id="12291" idx="2"/>
          </p:cNvCxnSpPr>
          <p:nvPr/>
        </p:nvCxnSpPr>
        <p:spPr bwMode="auto">
          <a:xfrm rot="16200000" flipV="1">
            <a:off x="5192845" y="836874"/>
            <a:ext cx="1919455" cy="365532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098398-88EA-2767-23CE-82203F890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3FCD45-D21E-4006-9310-8AF08DABC691}" type="slidenum">
              <a:rPr lang="en-AU" altLang="en-US" smtClean="0"/>
              <a:pPr>
                <a:defRPr/>
              </a:pPr>
              <a:t>3</a:t>
            </a:fld>
            <a:endParaRPr lang="en-AU" altLang="en-US"/>
          </a:p>
        </p:txBody>
      </p:sp>
    </p:spTree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09A2B50B-7744-5A17-887D-7ABA7DAAD298}"/>
              </a:ext>
            </a:extLst>
          </p:cNvPr>
          <p:cNvSpPr/>
          <p:nvPr/>
        </p:nvSpPr>
        <p:spPr bwMode="auto">
          <a:xfrm>
            <a:off x="1455714" y="1196975"/>
            <a:ext cx="6232571" cy="5184576"/>
          </a:xfrm>
          <a:prstGeom prst="rect">
            <a:avLst/>
          </a:prstGeom>
          <a:solidFill>
            <a:srgbClr val="CCFF66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83768" y="5805264"/>
            <a:ext cx="4047547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Electric bicycle </a:t>
            </a:r>
            <a:r>
              <a:rPr lang="en-AU" sz="2000" dirty="0">
                <a:solidFill>
                  <a:schemeClr val="tx1"/>
                </a:solidFill>
                <a:latin typeface="+mn-lt"/>
              </a:rPr>
              <a:t>(Level 0 </a:t>
            </a: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Function)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How do functions work in the electric bicycle system?</a:t>
            </a:r>
          </a:p>
        </p:txBody>
      </p:sp>
      <p:cxnSp>
        <p:nvCxnSpPr>
          <p:cNvPr id="38" name="Elbow Connector 8">
            <a:extLst>
              <a:ext uri="{FF2B5EF4-FFF2-40B4-BE49-F238E27FC236}">
                <a16:creationId xmlns:a16="http://schemas.microsoft.com/office/drawing/2014/main" id="{D1CB120C-57E7-646E-F43D-41FCE75992A3}"/>
              </a:ext>
            </a:extLst>
          </p:cNvPr>
          <p:cNvCxnSpPr>
            <a:cxnSpLocks/>
            <a:endCxn id="22" idx="1"/>
          </p:cNvCxnSpPr>
          <p:nvPr/>
        </p:nvCxnSpPr>
        <p:spPr>
          <a:xfrm>
            <a:off x="211532" y="3789263"/>
            <a:ext cx="1244182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8">
            <a:extLst>
              <a:ext uri="{FF2B5EF4-FFF2-40B4-BE49-F238E27FC236}">
                <a16:creationId xmlns:a16="http://schemas.microsoft.com/office/drawing/2014/main" id="{2174159E-D73C-12DA-31AD-4AC87E075F0C}"/>
              </a:ext>
            </a:extLst>
          </p:cNvPr>
          <p:cNvCxnSpPr>
            <a:cxnSpLocks/>
            <a:stCxn id="22" idx="3"/>
          </p:cNvCxnSpPr>
          <p:nvPr/>
        </p:nvCxnSpPr>
        <p:spPr>
          <a:xfrm>
            <a:off x="7688285" y="3789263"/>
            <a:ext cx="1292488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13B1594C-C33E-EEBA-255A-E4F1B92BC07F}"/>
              </a:ext>
            </a:extLst>
          </p:cNvPr>
          <p:cNvSpPr txBox="1"/>
          <p:nvPr/>
        </p:nvSpPr>
        <p:spPr>
          <a:xfrm>
            <a:off x="28371" y="2891064"/>
            <a:ext cx="1440160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Rider at start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4E1C01E-7C03-BC27-0DF5-59C2E91D2B26}"/>
              </a:ext>
            </a:extLst>
          </p:cNvPr>
          <p:cNvSpPr txBox="1"/>
          <p:nvPr/>
        </p:nvSpPr>
        <p:spPr>
          <a:xfrm>
            <a:off x="7616727" y="2881099"/>
            <a:ext cx="1527274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Arrive destination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8F35D26-EE10-0959-7845-D638BEE1B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22D76F-BCA2-4283-BC46-B195FB1537EE}" type="slidenum">
              <a:rPr lang="en-AU" smtClean="0"/>
              <a:pPr>
                <a:defRPr/>
              </a:pPr>
              <a:t>4</a:t>
            </a:fld>
            <a:endParaRPr lang="en-AU"/>
          </a:p>
        </p:txBody>
      </p:sp>
      <p:sp>
        <p:nvSpPr>
          <p:cNvPr id="3" name="Text Box 18">
            <a:extLst>
              <a:ext uri="{FF2B5EF4-FFF2-40B4-BE49-F238E27FC236}">
                <a16:creationId xmlns:a16="http://schemas.microsoft.com/office/drawing/2014/main" id="{259AA25D-AD2F-D99F-0329-E095941FA8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7356" y="2108040"/>
            <a:ext cx="1255714" cy="132343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F1 – Heavy duty bicycle</a:t>
            </a:r>
            <a:endParaRPr lang="en-US" altLang="en-US" sz="2000" dirty="0"/>
          </a:p>
        </p:txBody>
      </p:sp>
      <p:sp>
        <p:nvSpPr>
          <p:cNvPr id="12" name="Text Box 19">
            <a:extLst>
              <a:ext uri="{FF2B5EF4-FFF2-40B4-BE49-F238E27FC236}">
                <a16:creationId xmlns:a16="http://schemas.microsoft.com/office/drawing/2014/main" id="{F348569A-2805-A655-088F-A415C86300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235" y="2083133"/>
            <a:ext cx="1492034" cy="132343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F2 – Bicycle system control</a:t>
            </a:r>
            <a:endParaRPr lang="en-US" altLang="en-US" sz="2000" dirty="0"/>
          </a:p>
        </p:txBody>
      </p:sp>
      <p:sp>
        <p:nvSpPr>
          <p:cNvPr id="14" name="Text Box 20">
            <a:extLst>
              <a:ext uri="{FF2B5EF4-FFF2-40B4-BE49-F238E27FC236}">
                <a16:creationId xmlns:a16="http://schemas.microsoft.com/office/drawing/2014/main" id="{BD3E6761-BD50-B0CA-1F73-052586A47A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5213" y="3963694"/>
            <a:ext cx="1194321" cy="70788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F3 – Battery</a:t>
            </a:r>
            <a:endParaRPr lang="en-US" altLang="en-US" sz="2000" dirty="0"/>
          </a:p>
        </p:txBody>
      </p:sp>
      <p:sp>
        <p:nvSpPr>
          <p:cNvPr id="15" name="Text Box 19">
            <a:extLst>
              <a:ext uri="{FF2B5EF4-FFF2-40B4-BE49-F238E27FC236}">
                <a16:creationId xmlns:a16="http://schemas.microsoft.com/office/drawing/2014/main" id="{F3DC2B44-BC53-56D0-8F86-8BDBD88974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3818" y="4167186"/>
            <a:ext cx="1390650" cy="132343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F4 – Manual assist clutch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sp>
        <p:nvSpPr>
          <p:cNvPr id="16" name="Text Box 19">
            <a:extLst>
              <a:ext uri="{FF2B5EF4-FFF2-40B4-BE49-F238E27FC236}">
                <a16:creationId xmlns:a16="http://schemas.microsoft.com/office/drawing/2014/main" id="{9DC90480-F5A2-97AD-4DF9-468DDB5A3A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1434" y="2055441"/>
            <a:ext cx="1292487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F5 – Goods carrier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cxnSp>
        <p:nvCxnSpPr>
          <p:cNvPr id="7" name="Elbow Connector 8">
            <a:extLst>
              <a:ext uri="{FF2B5EF4-FFF2-40B4-BE49-F238E27FC236}">
                <a16:creationId xmlns:a16="http://schemas.microsoft.com/office/drawing/2014/main" id="{4E06A66E-ED1E-4C0B-9C07-37D4E580B954}"/>
              </a:ext>
            </a:extLst>
          </p:cNvPr>
          <p:cNvCxnSpPr>
            <a:cxnSpLocks/>
          </p:cNvCxnSpPr>
          <p:nvPr/>
        </p:nvCxnSpPr>
        <p:spPr>
          <a:xfrm>
            <a:off x="224349" y="5075915"/>
            <a:ext cx="1244182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53C6638-5594-4595-7BDD-744283994E70}"/>
              </a:ext>
            </a:extLst>
          </p:cNvPr>
          <p:cNvSpPr txBox="1"/>
          <p:nvPr/>
        </p:nvSpPr>
        <p:spPr>
          <a:xfrm>
            <a:off x="29590" y="4260804"/>
            <a:ext cx="1481710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Destination information</a:t>
            </a:r>
          </a:p>
        </p:txBody>
      </p:sp>
    </p:spTree>
    <p:extLst>
      <p:ext uri="{BB962C8B-B14F-4D97-AF65-F5344CB8AC3E}">
        <p14:creationId xmlns:p14="http://schemas.microsoft.com/office/powerpoint/2010/main" val="1614126696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Blank">
  <a:themeElements>
    <a:clrScheme name="Blank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EBDB0"/>
      </a:accent1>
      <a:accent2>
        <a:srgbClr val="EE3224"/>
      </a:accent2>
      <a:accent3>
        <a:srgbClr val="FFFFFF"/>
      </a:accent3>
      <a:accent4>
        <a:srgbClr val="000000"/>
      </a:accent4>
      <a:accent5>
        <a:srgbClr val="DBDBD4"/>
      </a:accent5>
      <a:accent6>
        <a:srgbClr val="D82C20"/>
      </a:accent6>
      <a:hlink>
        <a:srgbClr val="000000"/>
      </a:hlink>
      <a:folHlink>
        <a:srgbClr val="FFEE00"/>
      </a:folHlink>
    </a:clrScheme>
    <a:fontScheme name="Blan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EBDB0"/>
        </a:accent1>
        <a:accent2>
          <a:srgbClr val="EE3224"/>
        </a:accent2>
        <a:accent3>
          <a:srgbClr val="FFFFFF"/>
        </a:accent3>
        <a:accent4>
          <a:srgbClr val="000000"/>
        </a:accent4>
        <a:accent5>
          <a:srgbClr val="DBDBD4"/>
        </a:accent5>
        <a:accent6>
          <a:srgbClr val="D82C20"/>
        </a:accent6>
        <a:hlink>
          <a:srgbClr val="000000"/>
        </a:hlink>
        <a:folHlink>
          <a:srgbClr val="FFEE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1b52b3a1-dbcb-41fb-a452-370cf542753f}" enabled="1" method="Privileged" siteId="{d1323671-cdbe-4417-b4d4-bdb24b51316b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3449</TotalTime>
  <Words>106</Words>
  <Application>Microsoft Macintosh PowerPoint</Application>
  <PresentationFormat>On-screen Show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ＭＳ Ｐゴシック</vt:lpstr>
      <vt:lpstr>Arial</vt:lpstr>
      <vt:lpstr>Times New Roman</vt:lpstr>
      <vt:lpstr>Blank</vt:lpstr>
      <vt:lpstr>MIET2565|2566 Systems Engineering Principles  Functional Flow – Tutorials – Electric Bike</vt:lpstr>
      <vt:lpstr>Human Jet</vt:lpstr>
      <vt:lpstr>Hierarchy of Functions – Electric Bike (Function 0)</vt:lpstr>
      <vt:lpstr>How do functions work in the electric bicycle system?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 Mo</dc:creator>
  <cp:lastModifiedBy>Byron Mason</cp:lastModifiedBy>
  <cp:revision>260</cp:revision>
  <cp:lastPrinted>2015-07-27T06:55:47Z</cp:lastPrinted>
  <dcterms:created xsi:type="dcterms:W3CDTF">2010-05-29T11:35:21Z</dcterms:created>
  <dcterms:modified xsi:type="dcterms:W3CDTF">2025-11-28T01:13:08Z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c3d088b-6243-4963-a2e2-8b321ab7f8fc_Enabled">
    <vt:lpwstr>true</vt:lpwstr>
  </property>
  <property fmtid="{D5CDD505-2E9C-101B-9397-08002B2CF9AE}" pid="3" name="MSIP_Label_8c3d088b-6243-4963-a2e2-8b321ab7f8fc_SetDate">
    <vt:lpwstr>2021-02-13T01:21:25Z</vt:lpwstr>
  </property>
  <property fmtid="{D5CDD505-2E9C-101B-9397-08002B2CF9AE}" pid="4" name="MSIP_Label_8c3d088b-6243-4963-a2e2-8b321ab7f8fc_Method">
    <vt:lpwstr>Standard</vt:lpwstr>
  </property>
  <property fmtid="{D5CDD505-2E9C-101B-9397-08002B2CF9AE}" pid="5" name="MSIP_Label_8c3d088b-6243-4963-a2e2-8b321ab7f8fc_Name">
    <vt:lpwstr>Trusted</vt:lpwstr>
  </property>
  <property fmtid="{D5CDD505-2E9C-101B-9397-08002B2CF9AE}" pid="6" name="MSIP_Label_8c3d088b-6243-4963-a2e2-8b321ab7f8fc_SiteId">
    <vt:lpwstr>d1323671-cdbe-4417-b4d4-bdb24b51316b</vt:lpwstr>
  </property>
  <property fmtid="{D5CDD505-2E9C-101B-9397-08002B2CF9AE}" pid="7" name="MSIP_Label_8c3d088b-6243-4963-a2e2-8b321ab7f8fc_ActionId">
    <vt:lpwstr>8bcd8c76-474c-4556-a2ee-0000e5538a12</vt:lpwstr>
  </property>
  <property fmtid="{D5CDD505-2E9C-101B-9397-08002B2CF9AE}" pid="8" name="MSIP_Label_8c3d088b-6243-4963-a2e2-8b321ab7f8fc_ContentBits">
    <vt:lpwstr>1</vt:lpwstr>
  </property>
</Properties>
</file>