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8"/>
  </p:notesMasterIdLst>
  <p:sldIdLst>
    <p:sldId id="352" r:id="rId2"/>
    <p:sldId id="863" r:id="rId3"/>
    <p:sldId id="410" r:id="rId4"/>
    <p:sldId id="593" r:id="rId5"/>
    <p:sldId id="508" r:id="rId6"/>
    <p:sldId id="595" r:id="rId7"/>
    <p:sldId id="886" r:id="rId8"/>
    <p:sldId id="594" r:id="rId9"/>
    <p:sldId id="877" r:id="rId10"/>
    <p:sldId id="871" r:id="rId11"/>
    <p:sldId id="598" r:id="rId12"/>
    <p:sldId id="878" r:id="rId13"/>
    <p:sldId id="887" r:id="rId14"/>
    <p:sldId id="601" r:id="rId15"/>
    <p:sldId id="879" r:id="rId16"/>
    <p:sldId id="872" r:id="rId17"/>
    <p:sldId id="867" r:id="rId18"/>
    <p:sldId id="880" r:id="rId19"/>
    <p:sldId id="873" r:id="rId20"/>
    <p:sldId id="874" r:id="rId21"/>
    <p:sldId id="881" r:id="rId22"/>
    <p:sldId id="882" r:id="rId23"/>
    <p:sldId id="884" r:id="rId24"/>
    <p:sldId id="885" r:id="rId25"/>
    <p:sldId id="883" r:id="rId26"/>
    <p:sldId id="353" r:id="rId27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CCFF"/>
    <a:srgbClr val="FF66CC"/>
    <a:srgbClr val="66FFFF"/>
    <a:srgbClr val="CCFF66"/>
    <a:srgbClr val="3333CC"/>
    <a:srgbClr val="FFFF66"/>
    <a:srgbClr val="0099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2" y="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30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9308D8E-A5B1-E52E-9A73-1EAC92271C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7E94FA0-F494-078D-4EE7-EACACB68A9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F5CFA2D-0893-FB1F-4F6C-54228C07E4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C085CB79-FEA6-2CA4-B89B-874FD62657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582F25A5-81C1-C69D-7E8E-B17579A3DF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BF9BF91F-F60D-3EBF-F9B6-86A67EE62D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F006B92-1848-40E0-BFF5-186ACB96F25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006B92-1848-40E0-BFF5-186ACB96F25B}" type="slidenum">
              <a:rPr lang="en-AU" altLang="en-US" smtClean="0"/>
              <a:pPr>
                <a:defRPr/>
              </a:pPr>
              <a:t>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90879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006B92-1848-40E0-BFF5-186ACB96F25B}" type="slidenum">
              <a:rPr lang="en-AU" altLang="en-US" smtClean="0"/>
              <a:pPr>
                <a:defRPr/>
              </a:pPr>
              <a:t>16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3729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2363B-89B9-456C-EFA7-C00CBE84F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804D29-0ECE-55F1-C4B3-133B323DAA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2954D2-056E-2AC4-3AA2-44FD0EC0DD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95301C-778C-E8A8-1BAA-C6217AEA06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006B92-1848-40E0-BFF5-186ACB96F25B}" type="slidenum">
              <a:rPr lang="en-AU" altLang="en-US" smtClean="0"/>
              <a:pPr>
                <a:defRPr/>
              </a:pPr>
              <a:t>19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54888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006B92-1848-40E0-BFF5-186ACB96F25B}" type="slidenum">
              <a:rPr lang="en-AU" altLang="en-US" smtClean="0"/>
              <a:pPr>
                <a:defRPr/>
              </a:pPr>
              <a:t>21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8984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3302752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94BAF3-ECD9-4799-C821-E4D3F1871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0DAE9F0-71D5-3B49-E19F-5A3A89F280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916DE0-A065-F7E3-317A-06FD5E5383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179E6-9796-4242-9064-BA1A9289B06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262131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13A48D-416A-970E-140B-91BABAC127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FDC341A-F521-03D5-3DEC-632FF33255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F8250CFF-4457-A8A9-8914-3D716DD0A6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0278-83E4-488F-BF45-3233AD142F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5740860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A109D0B9-BF2B-08D8-B409-00AA9E5FCB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48078573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514018-1B65-9592-7AE9-CB5C0B7B4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2C75E54-A1F6-E522-313C-47EC63F5A8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48FE3A6-A35D-15D6-8620-B55C706533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2B03A-5ACE-4E97-897C-1141C194C8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7983585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790B00-D58D-4E63-009F-D0EE55E7D1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17FB830-55C8-D769-4B0F-073CBE506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612DD2-1B6B-2BFA-443E-5EC576BA99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1C0AF-1EF1-4985-92F6-32482D26225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448502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548DD4-915F-36F6-464F-71073E1B05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E0E5CD9-E9A1-BD7C-6DFC-3126AACC0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480B0FBE-D635-6B3E-BCDF-780E91A87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4E14B-3205-4A80-9819-EB1940D8F44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7381594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3D7950-1FA3-F4EE-A4B1-2DA4753B9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B986ABEB-B12C-AE1D-B77F-9A7043E12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B6E6488-C7E0-540B-65F7-AF819208E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9E0AE-F610-4B2A-B414-02DE1CE263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0209788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17E30B-2341-F33F-17C1-471FD27AE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818BBE3-57FB-DE42-CEB7-E774C8AF8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D79F5F23-5DE4-88F7-31AE-1B7621057B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B4154-F83A-4A3B-96DD-2DDC198E1D9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4416312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B13758A-6711-D303-FF66-24E4427139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DF43140B-481A-9F13-4CEC-4E90618AD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30D0ECCF-50DB-D81B-647B-E5A83C5C3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0C432-25B8-4043-A7D7-BAA371349A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75315152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D4E63-8CC2-DC12-E6DD-268B76DFD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14722B6-4E52-E8F4-12E1-35E1F9DB8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099059D-F063-B5F0-DD9B-61476843EC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67617-D113-46D7-B02D-F6D284ED186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894941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7209DD-14B4-38D1-34FD-91216837A9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8E94ACE-6A4B-21D2-CDB4-A582D52CB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BF673FB3-E7F6-E61C-6FCA-7A6479DAF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3AA75-6E21-4714-9A32-DD1C77BD0B4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9965448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4760BE8D-D2F7-0303-B272-11CBC0199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7C1BD187-130C-EE91-C17E-886C5F993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4FE4C8CA-03A7-241D-514C-5BD899FEC4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AA9AF0A-D4BB-F5DD-049A-4F11913B66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6CF83A93-490B-1E7F-F7F5-6EAB1A4398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183B834A-8574-CA75-645B-CC84A993D8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02C16424-26AE-4D47-B63D-2C5F74BC0F5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  <p:sldLayoutId id="2147484123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B871FB5C-AB18-749D-69E0-B6FAD003B28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3032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MIET2385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V Lifecycle – High </a:t>
            </a: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Level Design – Functional Analysis – Tutorial – Electrical bicycle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C11D5498-4CE8-7F7B-F4D0-EFA689E9CC7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994063" y="4253923"/>
            <a:ext cx="6223000" cy="12446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AU" altLang="en-US" sz="2000">
                <a:solidFill>
                  <a:schemeClr val="bg1"/>
                </a:solidFill>
                <a:ea typeface="ＭＳ Ｐゴシック" panose="020B0600070205080204" pitchFamily="34" charset="-128"/>
              </a:rPr>
              <a:t>Professor John Mo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AU" altLang="en-US" sz="2000">
                <a:solidFill>
                  <a:schemeClr val="bg1"/>
                </a:solidFill>
                <a:ea typeface="ＭＳ Ｐゴシック" panose="020B0600070205080204" pitchFamily="34" charset="-128"/>
              </a:rPr>
              <a:t>Building 251, Level 2, Room 27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AU" altLang="en-US" sz="2000">
                <a:solidFill>
                  <a:schemeClr val="bg1"/>
                </a:solidFill>
                <a:ea typeface="ＭＳ Ｐゴシック" panose="020B0600070205080204" pitchFamily="34" charset="-128"/>
              </a:rPr>
              <a:t>Email:  john.mo@rmit.edu.au</a:t>
            </a:r>
            <a:endParaRPr lang="en-US" altLang="en-US" sz="200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1A9FC-5BCB-06AB-9C37-58CD5FAD9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80FE6B2-5ECE-F546-2327-DD407A882B6F}"/>
              </a:ext>
            </a:extLst>
          </p:cNvPr>
          <p:cNvSpPr/>
          <p:nvPr/>
        </p:nvSpPr>
        <p:spPr bwMode="auto">
          <a:xfrm>
            <a:off x="1440160" y="1072345"/>
            <a:ext cx="6570779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9BDDBE-5432-928E-5823-8A4EA4611BDB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A5A66-FBD4-86BD-DBC8-08244424B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FFBD Type B (Two persons, urban areas)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CDB85DC9-5ED4-6714-0C38-CF005B21F0D9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95978" y="3664633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3A17E0F-6B90-A43B-E836-5C8028FCCC10}"/>
              </a:ext>
            </a:extLst>
          </p:cNvPr>
          <p:cNvSpPr txBox="1"/>
          <p:nvPr/>
        </p:nvSpPr>
        <p:spPr>
          <a:xfrm>
            <a:off x="-9005" y="2639363"/>
            <a:ext cx="144016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Person at starting location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35E1A4-E090-4271-52C2-5864E1ED0844}"/>
              </a:ext>
            </a:extLst>
          </p:cNvPr>
          <p:cNvSpPr txBox="1"/>
          <p:nvPr/>
        </p:nvSpPr>
        <p:spPr>
          <a:xfrm>
            <a:off x="7574923" y="5414632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D269CE3-5CF3-AEDB-4833-A45A5CCA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3581955C-8E46-C383-EC0D-70CF8BDCF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685" y="4454209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6C437384-91A6-7A8B-B670-B5FB4BCCD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99" y="146981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9DE4793B-BEAE-9AA4-7345-702BDF171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747" y="1669841"/>
            <a:ext cx="1002547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A2E091EF-359F-E500-A37D-2FAD270D8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475" y="4275450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C60AE598-A72F-7BD1-98F8-4C76CDF27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390" y="328143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70ED913D-2E40-335D-F389-0400556B3572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44500" y="2131533"/>
            <a:ext cx="1633799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6E35AC17-8245-42C2-98B2-03D9F2B018CA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3570333" y="2131532"/>
            <a:ext cx="864691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8">
            <a:extLst>
              <a:ext uri="{FF2B5EF4-FFF2-40B4-BE49-F238E27FC236}">
                <a16:creationId xmlns:a16="http://schemas.microsoft.com/office/drawing/2014/main" id="{B4C64995-B7AE-3FE0-1792-2CD17E540C7F}"/>
              </a:ext>
            </a:extLst>
          </p:cNvPr>
          <p:cNvCxnSpPr>
            <a:cxnSpLocks/>
            <a:endCxn id="15" idx="1"/>
          </p:cNvCxnSpPr>
          <p:nvPr/>
        </p:nvCxnSpPr>
        <p:spPr>
          <a:xfrm flipV="1">
            <a:off x="2157561" y="4783282"/>
            <a:ext cx="1642914" cy="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8">
            <a:extLst>
              <a:ext uri="{FF2B5EF4-FFF2-40B4-BE49-F238E27FC236}">
                <a16:creationId xmlns:a16="http://schemas.microsoft.com/office/drawing/2014/main" id="{FA5D7878-EBCB-A45E-1049-126A8014F8B1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050409" y="2023784"/>
            <a:ext cx="290338" cy="27164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63C40611-B2FD-D84F-8AF7-5B4EF3BE51BF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6343294" y="2023784"/>
            <a:ext cx="1402155" cy="30901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">
            <a:extLst>
              <a:ext uri="{FF2B5EF4-FFF2-40B4-BE49-F238E27FC236}">
                <a16:creationId xmlns:a16="http://schemas.microsoft.com/office/drawing/2014/main" id="{78978940-2D6E-4066-57A8-C96A02159A9F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5191125" y="3318386"/>
            <a:ext cx="969665" cy="1464896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8">
            <a:extLst>
              <a:ext uri="{FF2B5EF4-FFF2-40B4-BE49-F238E27FC236}">
                <a16:creationId xmlns:a16="http://schemas.microsoft.com/office/drawing/2014/main" id="{94274C9F-90D4-D31D-F70F-AAF8FD33FDC9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7590399" y="5115929"/>
            <a:ext cx="1294614" cy="32167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E68659-B9B3-18C5-D5AF-39A53CCCF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A928843-7B0E-5C4D-CB8F-9009F757A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42A4E9-3EC9-E7E7-F24E-57FC60FA5168}"/>
              </a:ext>
            </a:extLst>
          </p:cNvPr>
          <p:cNvSpPr txBox="1"/>
          <p:nvPr/>
        </p:nvSpPr>
        <p:spPr>
          <a:xfrm>
            <a:off x="3473775" y="118509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control activated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790C34-E07A-6BD4-1108-42284EF0B224}"/>
              </a:ext>
            </a:extLst>
          </p:cNvPr>
          <p:cNvSpPr txBox="1"/>
          <p:nvPr/>
        </p:nvSpPr>
        <p:spPr>
          <a:xfrm>
            <a:off x="844448" y="808093"/>
            <a:ext cx="1313113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Driver ready to activate system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24E614-80D7-83C3-307F-C2DFEBAEE563}"/>
              </a:ext>
            </a:extLst>
          </p:cNvPr>
          <p:cNvSpPr txBox="1"/>
          <p:nvPr/>
        </p:nvSpPr>
        <p:spPr>
          <a:xfrm>
            <a:off x="4557784" y="2295426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battery power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CE5F32-6579-AEDE-80ED-39A2872807F4}"/>
              </a:ext>
            </a:extLst>
          </p:cNvPr>
          <p:cNvSpPr txBox="1"/>
          <p:nvPr/>
        </p:nvSpPr>
        <p:spPr>
          <a:xfrm>
            <a:off x="2364602" y="4408440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manual power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F29A1B2-39F8-6FD1-2C0A-5849724E09C7}"/>
              </a:ext>
            </a:extLst>
          </p:cNvPr>
          <p:cNvSpPr txBox="1"/>
          <p:nvPr/>
        </p:nvSpPr>
        <p:spPr>
          <a:xfrm>
            <a:off x="6409144" y="2287868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auto-power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020CEDE-DD23-A715-F9DE-95B2E7D50F9D}"/>
              </a:ext>
            </a:extLst>
          </p:cNvPr>
          <p:cNvSpPr txBox="1"/>
          <p:nvPr/>
        </p:nvSpPr>
        <p:spPr>
          <a:xfrm>
            <a:off x="4918926" y="373252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manual-power </a:t>
            </a:r>
          </a:p>
        </p:txBody>
      </p:sp>
      <p:cxnSp>
        <p:nvCxnSpPr>
          <p:cNvPr id="28" name="Elbow Connector 8">
            <a:extLst>
              <a:ext uri="{FF2B5EF4-FFF2-40B4-BE49-F238E27FC236}">
                <a16:creationId xmlns:a16="http://schemas.microsoft.com/office/drawing/2014/main" id="{FF1117C2-F5AB-4EF4-C60A-5655222146A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251571" y="3866059"/>
            <a:ext cx="1220394" cy="543861"/>
          </a:xfrm>
          <a:prstGeom prst="bentConnector3">
            <a:avLst>
              <a:gd name="adj1" fmla="val 805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396786D-D55F-CC59-4C24-0FBD13314EF4}"/>
              </a:ext>
            </a:extLst>
          </p:cNvPr>
          <p:cNvSpPr txBox="1"/>
          <p:nvPr/>
        </p:nvSpPr>
        <p:spPr>
          <a:xfrm>
            <a:off x="7498724" y="2756485"/>
            <a:ext cx="1313113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speed</a:t>
            </a:r>
          </a:p>
        </p:txBody>
      </p:sp>
    </p:spTree>
    <p:extLst>
      <p:ext uri="{BB962C8B-B14F-4D97-AF65-F5344CB8AC3E}">
        <p14:creationId xmlns:p14="http://schemas.microsoft.com/office/powerpoint/2010/main" val="2441693378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E4CDC-BE89-E0BC-8C2B-D6BF8C100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046AB7E8-54E9-1D5E-26D7-95E096D8BC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500" y="1196976"/>
            <a:ext cx="8229600" cy="5286951"/>
          </a:xfrm>
          <a:noFill/>
        </p:spPr>
        <p:txBody>
          <a:bodyPr/>
          <a:lstStyle/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goods carrier at back of bicycle.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helmet 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Release the stand.  Hands to hold the handles.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Sit on the bicycle.  Feet on ground to support bicycle.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Insert key to bicycle.  Turn power 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right handle forward to increase speed, allow right handle to relax to continue without adding power.  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System limits max. speed 20 kmph (urban limit)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If more power is required, activate power surge function, then cycle paddle to assist.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steering column to turn direction.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To stop, turn right handle backward to activate regenerative brake.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Wait to stop then put feet on ground to support bicycle.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power off.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Step out of bicycle.  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on stand.</a:t>
            </a:r>
          </a:p>
          <a:p>
            <a:pPr marL="534988" indent="-534988">
              <a:spcBef>
                <a:spcPts val="0"/>
              </a:spcBef>
              <a:buFont typeface="+mj-lt"/>
              <a:buAutoNum type="arabicPeriod"/>
              <a:defRPr/>
            </a:pPr>
            <a:r>
              <a:rPr lang="en-AU" altLang="en-US" sz="2000" dirty="0">
                <a:ea typeface="ＭＳ Ｐゴシック" panose="020B0600070205080204" pitchFamily="34" charset="-128"/>
              </a:rPr>
              <a:t>Unload goods from goods carrier.</a:t>
            </a:r>
          </a:p>
          <a:p>
            <a:pPr marL="781050" lvl="1" indent="-457200">
              <a:spcBef>
                <a:spcPts val="0"/>
              </a:spcBef>
              <a:buFont typeface="+mj-lt"/>
              <a:buAutoNum type="alphaUcPeriod"/>
              <a:defRPr/>
            </a:pPr>
            <a:endParaRPr lang="en-AU" altLang="en-US" sz="2000" dirty="0"/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id="{28039FD5-448E-CB2B-EC17-B7BD661BE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6676"/>
            <a:ext cx="8229600" cy="1130300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Type C (Goods, urban area)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6D13FAA-B5CA-67C6-60B5-972E9B21A7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DA576582-FC93-47BE-A5F6-219C17A7A16A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11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F341D2-FDB1-AB91-1655-4019C880C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8F4835-6B6E-9445-04EC-689857A50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666961715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B1323-0960-1D00-FF05-147165463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D5D0C5C-83B8-EA95-455F-60814D07F6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Hierarchy of Functions – Electric Bicycle Type C operation (Goods, urban area)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77F2D50-150C-78B9-B1A9-391006DDB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264" y="1835120"/>
            <a:ext cx="3471863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travel around town on two wheels (Goods, urban area)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039B408A-37CF-2D44-B981-BD6EEB2EF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5" y="4430855"/>
            <a:ext cx="1058182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16FFC1F0-E767-176C-6D08-1EA1C8F68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958" y="4435870"/>
            <a:ext cx="1243917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99057EDA-47E0-8DB9-549E-C5381FBFE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510" y="4430854"/>
            <a:ext cx="103851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8C087A75-B29F-13D5-E03B-6D4961F515D6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561280" y="1871939"/>
            <a:ext cx="1580072" cy="353776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AAC0EE2F-3C38-31F3-3C88-F4735B6AE91C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893945" y="3204604"/>
            <a:ext cx="1580071" cy="87243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C0B15AEA-0124-8949-02B4-E3DB0BD9E148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234513" y="2550188"/>
            <a:ext cx="1585087" cy="218627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915FC5C7-8D97-1450-B262-1968EB166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1561" y="4430853"/>
            <a:ext cx="1119308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61ACA6DD-08C0-0AB3-CD34-247B7D3C9C80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530671" y="3440308"/>
            <a:ext cx="1580070" cy="40101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A4E19279-0B2E-7A8E-A9BC-124F7DEC4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9685" y="4437988"/>
            <a:ext cx="1211145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4094A1D3-B6CE-8DF2-E39B-636F2E5E18DA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4219125" y="2751855"/>
            <a:ext cx="1587205" cy="178506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1ABCC-8ACC-6DF5-2B61-B970D1CD6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D6CDB-C55B-46C3-56A6-CCBF7154E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592E9-56DD-F85D-9C84-2E0D2AA5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12</a:t>
            </a:fld>
            <a:endParaRPr lang="en-AU" altLang="en-US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091CCE57-C8FA-938D-086B-E34E164E1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646" y="4437988"/>
            <a:ext cx="1052341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9" name="AutoShape 43">
            <a:extLst>
              <a:ext uri="{FF2B5EF4-FFF2-40B4-BE49-F238E27FC236}">
                <a16:creationId xmlns:a16="http://schemas.microsoft.com/office/drawing/2014/main" id="{FA1A7B47-F9AF-C004-127D-2E0C1A516062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894405" y="2076575"/>
            <a:ext cx="1587205" cy="313562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20">
            <a:extLst>
              <a:ext uri="{FF2B5EF4-FFF2-40B4-BE49-F238E27FC236}">
                <a16:creationId xmlns:a16="http://schemas.microsoft.com/office/drawing/2014/main" id="{14451B82-828E-CCF9-2788-611D233D7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1697" y="4437988"/>
            <a:ext cx="10523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 – System security</a:t>
            </a:r>
            <a:endParaRPr lang="en-US" altLang="en-US" sz="1800" dirty="0"/>
          </a:p>
        </p:txBody>
      </p: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015E9598-E843-554E-D792-36A400ED4E98}"/>
              </a:ext>
            </a:extLst>
          </p:cNvPr>
          <p:cNvCxnSpPr>
            <a:cxnSpLocks noChangeShapeType="1"/>
            <a:stCxn id="20" idx="0"/>
            <a:endCxn id="12291" idx="2"/>
          </p:cNvCxnSpPr>
          <p:nvPr/>
        </p:nvCxnSpPr>
        <p:spPr bwMode="auto">
          <a:xfrm rot="16200000" flipV="1">
            <a:off x="5535430" y="1435550"/>
            <a:ext cx="1587205" cy="44176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65182616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1A9FC-5BCB-06AB-9C37-58CD5FAD9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80FE6B2-5ECE-F546-2327-DD407A882B6F}"/>
              </a:ext>
            </a:extLst>
          </p:cNvPr>
          <p:cNvSpPr/>
          <p:nvPr/>
        </p:nvSpPr>
        <p:spPr bwMode="auto">
          <a:xfrm>
            <a:off x="1440160" y="1072345"/>
            <a:ext cx="6570779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9BDDBE-5432-928E-5823-8A4EA4611BDB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A5A66-FBD4-86BD-DBC8-08244424B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FFBD Type A (Two persons urban areas)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CDB85DC9-5ED4-6714-0C38-CF005B21F0D9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95978" y="3664633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3A17E0F-6B90-A43B-E836-5C8028FCCC10}"/>
              </a:ext>
            </a:extLst>
          </p:cNvPr>
          <p:cNvSpPr txBox="1"/>
          <p:nvPr/>
        </p:nvSpPr>
        <p:spPr>
          <a:xfrm>
            <a:off x="-9005" y="2639363"/>
            <a:ext cx="144016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Person at starting location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35E1A4-E090-4271-52C2-5864E1ED0844}"/>
              </a:ext>
            </a:extLst>
          </p:cNvPr>
          <p:cNvSpPr txBox="1"/>
          <p:nvPr/>
        </p:nvSpPr>
        <p:spPr>
          <a:xfrm>
            <a:off x="7574923" y="5414632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D269CE3-5CF3-AEDB-4833-A45A5CCA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3581955C-8E46-C383-EC0D-70CF8BDCF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685" y="4454209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6C437384-91A6-7A8B-B670-B5FB4BCCD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99" y="146981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9DE4793B-BEAE-9AA4-7345-702BDF171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747" y="1669841"/>
            <a:ext cx="1002547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A2E091EF-359F-E500-A37D-2FAD270D8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475" y="4275450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C60AE598-A72F-7BD1-98F8-4C76CDF27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390" y="328143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70ED913D-2E40-335D-F389-0400556B3572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44500" y="2131533"/>
            <a:ext cx="1633799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6E35AC17-8245-42C2-98B2-03D9F2B018CA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3570333" y="2131532"/>
            <a:ext cx="864691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8">
            <a:extLst>
              <a:ext uri="{FF2B5EF4-FFF2-40B4-BE49-F238E27FC236}">
                <a16:creationId xmlns:a16="http://schemas.microsoft.com/office/drawing/2014/main" id="{B4C64995-B7AE-3FE0-1792-2CD17E540C7F}"/>
              </a:ext>
            </a:extLst>
          </p:cNvPr>
          <p:cNvCxnSpPr>
            <a:cxnSpLocks/>
            <a:endCxn id="15" idx="1"/>
          </p:cNvCxnSpPr>
          <p:nvPr/>
        </p:nvCxnSpPr>
        <p:spPr>
          <a:xfrm flipV="1">
            <a:off x="2157561" y="4783282"/>
            <a:ext cx="1642914" cy="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8">
            <a:extLst>
              <a:ext uri="{FF2B5EF4-FFF2-40B4-BE49-F238E27FC236}">
                <a16:creationId xmlns:a16="http://schemas.microsoft.com/office/drawing/2014/main" id="{FA5D7878-EBCB-A45E-1049-126A8014F8B1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050409" y="2023784"/>
            <a:ext cx="290338" cy="27164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63C40611-B2FD-D84F-8AF7-5B4EF3BE51BF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6343294" y="2023784"/>
            <a:ext cx="1402155" cy="30901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">
            <a:extLst>
              <a:ext uri="{FF2B5EF4-FFF2-40B4-BE49-F238E27FC236}">
                <a16:creationId xmlns:a16="http://schemas.microsoft.com/office/drawing/2014/main" id="{78978940-2D6E-4066-57A8-C96A02159A9F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5191125" y="3318386"/>
            <a:ext cx="969665" cy="1464896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8">
            <a:extLst>
              <a:ext uri="{FF2B5EF4-FFF2-40B4-BE49-F238E27FC236}">
                <a16:creationId xmlns:a16="http://schemas.microsoft.com/office/drawing/2014/main" id="{94274C9F-90D4-D31D-F70F-AAF8FD33FDC9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7590399" y="5115929"/>
            <a:ext cx="1294614" cy="32167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E68659-B9B3-18C5-D5AF-39A53CCCF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A928843-7B0E-5C4D-CB8F-9009F757A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42A4E9-3EC9-E7E7-F24E-57FC60FA5168}"/>
              </a:ext>
            </a:extLst>
          </p:cNvPr>
          <p:cNvSpPr txBox="1"/>
          <p:nvPr/>
        </p:nvSpPr>
        <p:spPr>
          <a:xfrm>
            <a:off x="3473775" y="118509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control activated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790C34-E07A-6BD4-1108-42284EF0B224}"/>
              </a:ext>
            </a:extLst>
          </p:cNvPr>
          <p:cNvSpPr txBox="1"/>
          <p:nvPr/>
        </p:nvSpPr>
        <p:spPr>
          <a:xfrm>
            <a:off x="844448" y="808093"/>
            <a:ext cx="1313113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Driver ready to activate system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24E614-80D7-83C3-307F-C2DFEBAEE563}"/>
              </a:ext>
            </a:extLst>
          </p:cNvPr>
          <p:cNvSpPr txBox="1"/>
          <p:nvPr/>
        </p:nvSpPr>
        <p:spPr>
          <a:xfrm>
            <a:off x="4557784" y="2295426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battery power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CE5F32-6579-AEDE-80ED-39A2872807F4}"/>
              </a:ext>
            </a:extLst>
          </p:cNvPr>
          <p:cNvSpPr txBox="1"/>
          <p:nvPr/>
        </p:nvSpPr>
        <p:spPr>
          <a:xfrm>
            <a:off x="2364602" y="4408440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manual power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F29A1B2-39F8-6FD1-2C0A-5849724E09C7}"/>
              </a:ext>
            </a:extLst>
          </p:cNvPr>
          <p:cNvSpPr txBox="1"/>
          <p:nvPr/>
        </p:nvSpPr>
        <p:spPr>
          <a:xfrm>
            <a:off x="6409144" y="2287868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auto-power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020CEDE-DD23-A715-F9DE-95B2E7D50F9D}"/>
              </a:ext>
            </a:extLst>
          </p:cNvPr>
          <p:cNvSpPr txBox="1"/>
          <p:nvPr/>
        </p:nvSpPr>
        <p:spPr>
          <a:xfrm>
            <a:off x="4918926" y="373252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manual-power </a:t>
            </a:r>
          </a:p>
        </p:txBody>
      </p:sp>
      <p:cxnSp>
        <p:nvCxnSpPr>
          <p:cNvPr id="28" name="Elbow Connector 8">
            <a:extLst>
              <a:ext uri="{FF2B5EF4-FFF2-40B4-BE49-F238E27FC236}">
                <a16:creationId xmlns:a16="http://schemas.microsoft.com/office/drawing/2014/main" id="{FF1117C2-F5AB-4EF4-C60A-5655222146A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251571" y="3866059"/>
            <a:ext cx="1220394" cy="543861"/>
          </a:xfrm>
          <a:prstGeom prst="bentConnector3">
            <a:avLst>
              <a:gd name="adj1" fmla="val 805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396786D-D55F-CC59-4C24-0FBD13314EF4}"/>
              </a:ext>
            </a:extLst>
          </p:cNvPr>
          <p:cNvSpPr txBox="1"/>
          <p:nvPr/>
        </p:nvSpPr>
        <p:spPr>
          <a:xfrm>
            <a:off x="7498724" y="2756485"/>
            <a:ext cx="1313113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speed</a:t>
            </a:r>
          </a:p>
        </p:txBody>
      </p:sp>
    </p:spTree>
    <p:extLst>
      <p:ext uri="{BB962C8B-B14F-4D97-AF65-F5344CB8AC3E}">
        <p14:creationId xmlns:p14="http://schemas.microsoft.com/office/powerpoint/2010/main" val="1065197367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971E2-B4FD-5BD1-5D76-6356E4AFC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29E6E6B2-8F15-0E7D-90BC-255CDA9F4D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500" y="1136072"/>
            <a:ext cx="8229600" cy="5447289"/>
          </a:xfrm>
          <a:noFill/>
        </p:spPr>
        <p:txBody>
          <a:bodyPr/>
          <a:lstStyle/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armed seat with seat belt (to enhance seating).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helmet on.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Release the stand.  Hands to hold the handles.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Sit on the bicycle.  Feet on ground to support bicycle.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Insert key to bicycle.  Turn power 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right handle forward to increase speed, allow right handle to relax to continue without adding power.  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System limits max. speed 60 kmph (safety limit)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If more power is required, activate power surge function, then cycle paddle to assist.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steering column to turn direction.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To stop, turn right handle backward to activate regenerative brake.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Wait to stop then put feet on ground to support bicycle.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power off.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Step out of bicycle.  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on stand.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7B1CB7CB-CC54-D312-A103-79B470DCA8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DA576582-FC93-47BE-A5F6-219C17A7A16A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14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70E485-29A4-0301-8BD9-D4AE6E3FF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7DE1DB-B455-46C0-1535-43A17447A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id="{E10635A4-A411-2640-5733-17919C719C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2750" y="66675"/>
            <a:ext cx="8229600" cy="922337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Type D (Single person, long distance)</a:t>
            </a:r>
          </a:p>
        </p:txBody>
      </p:sp>
    </p:spTree>
    <p:extLst>
      <p:ext uri="{BB962C8B-B14F-4D97-AF65-F5344CB8AC3E}">
        <p14:creationId xmlns:p14="http://schemas.microsoft.com/office/powerpoint/2010/main" val="3483140665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2F61C-E7AC-1C9F-BD2A-2C070BC48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E8C754E-F369-946A-13D3-4E6D8028FC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Hierarchy of Functions – Electric Bicycle Type D operation (Single person, long distance)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9974A57C-665D-552A-590A-E10DB33B3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727" y="2131682"/>
            <a:ext cx="3471863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travel on two wheels (Single person, long distance)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24C2776-2BA7-3259-624C-9C79CF0A6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8" y="4727417"/>
            <a:ext cx="1058182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C6B2B2E4-C83A-EFA9-3C5A-CC692233B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421" y="4732432"/>
            <a:ext cx="1243917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90A6237D-8414-951A-0CE7-22D8B4A18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1973" y="4727416"/>
            <a:ext cx="103851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BE5A9228-9524-BF1C-CE69-B939E9C54539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554743" y="2168501"/>
            <a:ext cx="1580072" cy="353776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451D29D8-B162-F5DF-A4F3-D75450B9E9FD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887408" y="3501166"/>
            <a:ext cx="1580071" cy="87243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63791673-B7B3-F980-CACB-A2A01432B625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227976" y="2846750"/>
            <a:ext cx="1585087" cy="218627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99A563FA-DF65-E0CF-6E6D-2FEBE25A2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024" y="4727415"/>
            <a:ext cx="1119308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1E04FD91-1F71-9F61-B967-6EC4FDAF8AC1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524134" y="3736870"/>
            <a:ext cx="1580070" cy="40101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C9ED4E75-2340-1684-BCCE-279BF6C97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3148" y="4734550"/>
            <a:ext cx="1211145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8FDEB4F1-0060-ECDE-7E65-3ACB53CF35D5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4212588" y="3048417"/>
            <a:ext cx="1587205" cy="178506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F5C61-A102-E4F9-0C3F-EE8BA5E74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51FF7-2D6A-510C-A36A-34DFBC1D8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E4E8A-1D7D-3FE5-131B-C7CB1CEF0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15</a:t>
            </a:fld>
            <a:endParaRPr lang="en-AU" altLang="en-US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70AD6438-7F0F-2399-B0F6-E68FA15E8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109" y="4734550"/>
            <a:ext cx="1052341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9" name="AutoShape 43">
            <a:extLst>
              <a:ext uri="{FF2B5EF4-FFF2-40B4-BE49-F238E27FC236}">
                <a16:creationId xmlns:a16="http://schemas.microsoft.com/office/drawing/2014/main" id="{26F1C86D-918A-C644-1D10-AD606D1F124E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887868" y="2373137"/>
            <a:ext cx="1587205" cy="313562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20">
            <a:extLst>
              <a:ext uri="{FF2B5EF4-FFF2-40B4-BE49-F238E27FC236}">
                <a16:creationId xmlns:a16="http://schemas.microsoft.com/office/drawing/2014/main" id="{64BCDB1D-C92B-4276-5AF0-9AAC66FB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5160" y="4734550"/>
            <a:ext cx="10523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 – System security</a:t>
            </a:r>
            <a:endParaRPr lang="en-US" altLang="en-US" sz="1800" dirty="0"/>
          </a:p>
        </p:txBody>
      </p: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6E95A5CD-C784-506D-06A7-0E9374DF6C8D}"/>
              </a:ext>
            </a:extLst>
          </p:cNvPr>
          <p:cNvCxnSpPr>
            <a:cxnSpLocks noChangeShapeType="1"/>
            <a:stCxn id="20" idx="0"/>
            <a:endCxn id="12291" idx="2"/>
          </p:cNvCxnSpPr>
          <p:nvPr/>
        </p:nvCxnSpPr>
        <p:spPr bwMode="auto">
          <a:xfrm rot="16200000" flipV="1">
            <a:off x="5528893" y="1732112"/>
            <a:ext cx="1587205" cy="44176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79267348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F3E71-12F4-3E5B-2175-B8CFD215C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C5BCDA9-EB1A-42D8-6BBA-E2148A0697B9}"/>
              </a:ext>
            </a:extLst>
          </p:cNvPr>
          <p:cNvSpPr/>
          <p:nvPr/>
        </p:nvSpPr>
        <p:spPr bwMode="auto">
          <a:xfrm>
            <a:off x="1440160" y="1072345"/>
            <a:ext cx="6570779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B3EB96-5E45-4DFC-0F61-740C42893CCE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DEC4D8-0C0A-7626-9B84-59FC65B81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FFBD Type D (Single person long distance)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BA891381-BDB7-3A12-3119-C88AD83DD28F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95978" y="3664633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6247E4C-AF4E-A45D-7F5A-9815EACF8540}"/>
              </a:ext>
            </a:extLst>
          </p:cNvPr>
          <p:cNvSpPr txBox="1"/>
          <p:nvPr/>
        </p:nvSpPr>
        <p:spPr>
          <a:xfrm>
            <a:off x="-9005" y="2639363"/>
            <a:ext cx="144016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Person at starting location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3C1C734-62D6-949A-393B-73D8000E55F2}"/>
              </a:ext>
            </a:extLst>
          </p:cNvPr>
          <p:cNvSpPr txBox="1"/>
          <p:nvPr/>
        </p:nvSpPr>
        <p:spPr>
          <a:xfrm>
            <a:off x="7574923" y="5414632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A6F6A3-6579-A10F-FD35-DDF9290FA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16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ADEA0266-F551-B1A7-DD0C-36DA10A7D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685" y="4454209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0ED12F7A-18D7-A2CB-584A-22C4BBC6A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99" y="146981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3ABE19D9-F8F6-CFA5-9CEA-033DDA59B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747" y="1669841"/>
            <a:ext cx="1002547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2F1F61B3-F694-0CA6-9738-2096B6B25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475" y="4275450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2A590FC0-555B-9B65-2C0F-DBC3F4266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390" y="328143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FE0B4B5C-8AF4-0BB6-E888-AFCDBD38BF12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44500" y="2131533"/>
            <a:ext cx="1633799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4F97018C-FE69-9D2E-68E5-1A66F68D1654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3570333" y="2131532"/>
            <a:ext cx="864691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8">
            <a:extLst>
              <a:ext uri="{FF2B5EF4-FFF2-40B4-BE49-F238E27FC236}">
                <a16:creationId xmlns:a16="http://schemas.microsoft.com/office/drawing/2014/main" id="{60B99568-7562-E565-33E0-BC4B95867A90}"/>
              </a:ext>
            </a:extLst>
          </p:cNvPr>
          <p:cNvCxnSpPr>
            <a:cxnSpLocks/>
            <a:endCxn id="15" idx="1"/>
          </p:cNvCxnSpPr>
          <p:nvPr/>
        </p:nvCxnSpPr>
        <p:spPr>
          <a:xfrm flipV="1">
            <a:off x="2157561" y="4783282"/>
            <a:ext cx="1642914" cy="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8">
            <a:extLst>
              <a:ext uri="{FF2B5EF4-FFF2-40B4-BE49-F238E27FC236}">
                <a16:creationId xmlns:a16="http://schemas.microsoft.com/office/drawing/2014/main" id="{A4A09E46-1D29-1672-250C-7E35224E3B3C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050409" y="2023784"/>
            <a:ext cx="290338" cy="27164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E52CF9D0-072C-F093-B8FC-BEB4C6BB2B32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6343294" y="2023784"/>
            <a:ext cx="1402155" cy="30901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">
            <a:extLst>
              <a:ext uri="{FF2B5EF4-FFF2-40B4-BE49-F238E27FC236}">
                <a16:creationId xmlns:a16="http://schemas.microsoft.com/office/drawing/2014/main" id="{564A0128-1886-20EF-C45C-3094A5A73380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5191125" y="3318386"/>
            <a:ext cx="969665" cy="1464896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8">
            <a:extLst>
              <a:ext uri="{FF2B5EF4-FFF2-40B4-BE49-F238E27FC236}">
                <a16:creationId xmlns:a16="http://schemas.microsoft.com/office/drawing/2014/main" id="{DEABB291-9754-5553-617C-ACBB84947E49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7590399" y="5115929"/>
            <a:ext cx="1294614" cy="32167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CFEAD8-D99E-C3F2-7942-22172EF87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3F6F095-89F6-FC2F-7C04-4D4710E63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437223-0D22-67BA-556D-2EBFAABC74CA}"/>
              </a:ext>
            </a:extLst>
          </p:cNvPr>
          <p:cNvSpPr txBox="1"/>
          <p:nvPr/>
        </p:nvSpPr>
        <p:spPr>
          <a:xfrm>
            <a:off x="3473775" y="118509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control activated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1318D2-C20B-1A4C-CA73-51C7AD9BF225}"/>
              </a:ext>
            </a:extLst>
          </p:cNvPr>
          <p:cNvSpPr txBox="1"/>
          <p:nvPr/>
        </p:nvSpPr>
        <p:spPr>
          <a:xfrm>
            <a:off x="844448" y="808093"/>
            <a:ext cx="1313113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Driver ready to activate system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2BB8B6-2E96-8010-1B93-A6C0FE1AAEA6}"/>
              </a:ext>
            </a:extLst>
          </p:cNvPr>
          <p:cNvSpPr txBox="1"/>
          <p:nvPr/>
        </p:nvSpPr>
        <p:spPr>
          <a:xfrm>
            <a:off x="4557784" y="2295426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battery power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4AF68B5-4C9A-9E31-1E47-D10EF9AFE206}"/>
              </a:ext>
            </a:extLst>
          </p:cNvPr>
          <p:cNvSpPr txBox="1"/>
          <p:nvPr/>
        </p:nvSpPr>
        <p:spPr>
          <a:xfrm>
            <a:off x="2364602" y="4408440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manual power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37BC1B-0C03-5255-E085-96DC12D3F628}"/>
              </a:ext>
            </a:extLst>
          </p:cNvPr>
          <p:cNvSpPr txBox="1"/>
          <p:nvPr/>
        </p:nvSpPr>
        <p:spPr>
          <a:xfrm>
            <a:off x="6409144" y="2287868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auto-power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2AFC3DF-DF58-09AF-166A-5B129EF0D4CE}"/>
              </a:ext>
            </a:extLst>
          </p:cNvPr>
          <p:cNvSpPr txBox="1"/>
          <p:nvPr/>
        </p:nvSpPr>
        <p:spPr>
          <a:xfrm>
            <a:off x="4918926" y="373252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manual-power </a:t>
            </a:r>
          </a:p>
        </p:txBody>
      </p:sp>
      <p:cxnSp>
        <p:nvCxnSpPr>
          <p:cNvPr id="28" name="Elbow Connector 8">
            <a:extLst>
              <a:ext uri="{FF2B5EF4-FFF2-40B4-BE49-F238E27FC236}">
                <a16:creationId xmlns:a16="http://schemas.microsoft.com/office/drawing/2014/main" id="{7D8EB0CB-A25D-12CB-2B4C-A3076D67B20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251571" y="3866059"/>
            <a:ext cx="1220394" cy="543861"/>
          </a:xfrm>
          <a:prstGeom prst="bentConnector3">
            <a:avLst>
              <a:gd name="adj1" fmla="val 805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31211A0-807B-8FCE-E85B-956C94523E0D}"/>
              </a:ext>
            </a:extLst>
          </p:cNvPr>
          <p:cNvSpPr txBox="1"/>
          <p:nvPr/>
        </p:nvSpPr>
        <p:spPr>
          <a:xfrm>
            <a:off x="7498724" y="2756485"/>
            <a:ext cx="1313113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speed</a:t>
            </a: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40327290-9787-1A57-7286-5CA0FA345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107" y="5144058"/>
            <a:ext cx="117882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9" name="Elbow Connector 8">
            <a:extLst>
              <a:ext uri="{FF2B5EF4-FFF2-40B4-BE49-F238E27FC236}">
                <a16:creationId xmlns:a16="http://schemas.microsoft.com/office/drawing/2014/main" id="{1BD99548-8F5B-9396-B25D-1A4EA77CB1F6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2558934" y="5628293"/>
            <a:ext cx="1241541" cy="2359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400863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00ACF-91A0-E94F-2C7B-091CF81C9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08CEAFA-D4FD-DF46-55BF-4531CFC167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6676"/>
            <a:ext cx="8229600" cy="1130300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Type E (Goods, long distance)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0606601B-7FA9-4FD8-DE06-0B42204579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DA576582-FC93-47BE-A5F6-219C17A7A16A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17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911605-449D-D79A-F2E5-4F25707F3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44B998-B187-1508-E37C-98EA5BACF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4C033076-1246-6C77-F005-27C2738604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500" y="1196976"/>
            <a:ext cx="8229600" cy="5661024"/>
          </a:xfrm>
          <a:solidFill>
            <a:schemeClr val="bg1"/>
          </a:solidFill>
        </p:spPr>
        <p:txBody>
          <a:bodyPr/>
          <a:lstStyle/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armed seat with seat belt (to enhance seating).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goods carrier at back of bicycle.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helmet 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Release the stand.  Hands to hold the handles.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Sit on the bicycle.  Feet on ground to support bicycle.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Insert key to bicycle.  Turn power 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right handle forward to increase speed, allow right handle to relax to continue without adding power.  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System limits max. speed 20 kmph (urban limit)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If more power is required, activate power surge function, then cycle paddle to assist.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steering column to turn direction.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To stop, turn right handle backward to activate regenerative brake.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Wait to stop then put feet on ground to support bicycle.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power off.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Step out of bicycle.  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on stand.</a:t>
            </a:r>
          </a:p>
          <a:p>
            <a:pPr marL="534988" indent="-534988">
              <a:spcBef>
                <a:spcPts val="0"/>
              </a:spcBef>
              <a:buFont typeface="+mj-lt"/>
              <a:buAutoNum type="arabicPeriod"/>
              <a:defRPr/>
            </a:pPr>
            <a:r>
              <a:rPr lang="en-AU" altLang="en-US" sz="2000" dirty="0">
                <a:ea typeface="ＭＳ Ｐゴシック" panose="020B0600070205080204" pitchFamily="34" charset="-128"/>
              </a:rPr>
              <a:t>Unload goods from goods carrier.</a:t>
            </a:r>
          </a:p>
          <a:p>
            <a:pPr marL="781050" lvl="1" indent="-457200">
              <a:spcBef>
                <a:spcPts val="0"/>
              </a:spcBef>
              <a:buFont typeface="+mj-lt"/>
              <a:buAutoNum type="alphaUcPeriod"/>
              <a:defRPr/>
            </a:pPr>
            <a:endParaRPr lang="en-AU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41326069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10489-95AD-F532-580C-3E541701B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A9BA68E-4B9A-82EF-0B5D-37083E959F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Hierarchy of Functions – Electric Bicycle Type E operation (Goods, long distance)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B99B022D-8A94-C515-C16C-F04A11B53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727" y="2131682"/>
            <a:ext cx="3471863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travel on two wheels (Goods, long distance)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94D66C6B-5D63-C785-AE1B-3C343D96C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8" y="4727417"/>
            <a:ext cx="1058182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46CFC51A-D94A-C557-B8BF-984FCCC65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421" y="4732432"/>
            <a:ext cx="1243917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3BFFB502-41AD-6102-1711-858263D44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1973" y="4727416"/>
            <a:ext cx="103851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7B11E29C-DB7A-8072-18FE-2F442D67F98F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400855" y="2014613"/>
            <a:ext cx="1887849" cy="353776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C1F35CDE-1312-AFFF-205A-3252AEAF8070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733519" y="3347277"/>
            <a:ext cx="1887848" cy="87243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D0789C72-2E54-FA3F-B824-82F8FA3801E8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074087" y="2692861"/>
            <a:ext cx="1892864" cy="218627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76F3E3CB-72E5-E20E-494C-414CBD872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024" y="4727415"/>
            <a:ext cx="1119308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5D2D154F-A1CB-8D86-5EDE-8277A8D5EF60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370246" y="3582982"/>
            <a:ext cx="1887847" cy="40101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4A33E69F-1D4B-CD4F-E9AB-F3F530C25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3148" y="4734550"/>
            <a:ext cx="1211145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383E1093-DCEC-AA46-851C-3263233DC850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4058699" y="2894528"/>
            <a:ext cx="1894982" cy="178506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B1EC5-18E7-38B4-D2BF-566844824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9B001-DDCA-9947-41BB-2F163CAAD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7CA96-143B-D127-D935-9BCDD59D1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18</a:t>
            </a:fld>
            <a:endParaRPr lang="en-AU" altLang="en-US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E64FF7DB-D0B4-C8F9-29DE-CF70A08C8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109" y="4734550"/>
            <a:ext cx="1052341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9" name="AutoShape 43">
            <a:extLst>
              <a:ext uri="{FF2B5EF4-FFF2-40B4-BE49-F238E27FC236}">
                <a16:creationId xmlns:a16="http://schemas.microsoft.com/office/drawing/2014/main" id="{9A8C9189-A48D-8E69-CCC3-B0791B083131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733979" y="2219248"/>
            <a:ext cx="1894982" cy="313562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20">
            <a:extLst>
              <a:ext uri="{FF2B5EF4-FFF2-40B4-BE49-F238E27FC236}">
                <a16:creationId xmlns:a16="http://schemas.microsoft.com/office/drawing/2014/main" id="{C32971F3-2593-1F60-A4C5-41C8408E7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5160" y="4734550"/>
            <a:ext cx="10523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 – System security</a:t>
            </a:r>
            <a:endParaRPr lang="en-US" altLang="en-US" sz="1800" dirty="0"/>
          </a:p>
        </p:txBody>
      </p: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44A4CA40-CAE2-A5CB-DA6C-AF4E69ACAD8D}"/>
              </a:ext>
            </a:extLst>
          </p:cNvPr>
          <p:cNvCxnSpPr>
            <a:cxnSpLocks noChangeShapeType="1"/>
            <a:stCxn id="20" idx="0"/>
            <a:endCxn id="12291" idx="2"/>
          </p:cNvCxnSpPr>
          <p:nvPr/>
        </p:nvCxnSpPr>
        <p:spPr bwMode="auto">
          <a:xfrm rot="16200000" flipV="1">
            <a:off x="5375004" y="1578223"/>
            <a:ext cx="1894982" cy="44176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68135052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AAF6A-23B1-A8EF-1AD8-5382BE896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700A890-D585-8695-7819-2D676D31E41E}"/>
              </a:ext>
            </a:extLst>
          </p:cNvPr>
          <p:cNvSpPr/>
          <p:nvPr/>
        </p:nvSpPr>
        <p:spPr bwMode="auto">
          <a:xfrm>
            <a:off x="1440160" y="1072345"/>
            <a:ext cx="6570779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9C4843-B210-DEBE-2D50-7C6FDDFDA238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7D6235-1048-6FDB-4BC6-15C33FEBE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FFBD </a:t>
            </a:r>
            <a:r>
              <a:rPr lang="en-AU" sz="3200"/>
              <a:t>Type E (Goods, long distance)</a:t>
            </a:r>
            <a:endParaRPr lang="en-AU" sz="3200" dirty="0"/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E0ABC266-C31A-0B6D-ADD0-7ACD95278DF3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95978" y="3664633"/>
            <a:ext cx="12441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C98833F-2A53-025B-E93F-49E61E19A533}"/>
              </a:ext>
            </a:extLst>
          </p:cNvPr>
          <p:cNvSpPr txBox="1"/>
          <p:nvPr/>
        </p:nvSpPr>
        <p:spPr>
          <a:xfrm>
            <a:off x="-9005" y="2639363"/>
            <a:ext cx="144016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Person at starting location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2AFD686-CD9E-FCBA-0EC2-A8578AAC16FE}"/>
              </a:ext>
            </a:extLst>
          </p:cNvPr>
          <p:cNvSpPr txBox="1"/>
          <p:nvPr/>
        </p:nvSpPr>
        <p:spPr>
          <a:xfrm>
            <a:off x="7574923" y="5414632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9B369C-5606-CF72-A49C-BF60E1A89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19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0C7B174F-3CF2-9F15-E0B2-63D67B53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685" y="4454209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470E7159-1C0B-9360-99FE-E26812681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99" y="146981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334306CC-6DE0-CFCF-9161-54BCB3566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747" y="1669841"/>
            <a:ext cx="1002547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3F200319-FAEF-16B2-95B9-D86791FA1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475" y="4275450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DB582B15-F9AA-C762-F0B0-481D5BB85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390" y="328143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E5969810-3335-9603-854A-99028DB0D581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44500" y="2131533"/>
            <a:ext cx="1633799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F6C1F8C1-964E-E31A-03C7-3F12618C5C26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3570333" y="2131532"/>
            <a:ext cx="864691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8">
            <a:extLst>
              <a:ext uri="{FF2B5EF4-FFF2-40B4-BE49-F238E27FC236}">
                <a16:creationId xmlns:a16="http://schemas.microsoft.com/office/drawing/2014/main" id="{9F102E7D-231E-354B-0BD7-A13D3971D9F7}"/>
              </a:ext>
            </a:extLst>
          </p:cNvPr>
          <p:cNvCxnSpPr>
            <a:cxnSpLocks/>
            <a:endCxn id="15" idx="1"/>
          </p:cNvCxnSpPr>
          <p:nvPr/>
        </p:nvCxnSpPr>
        <p:spPr>
          <a:xfrm flipV="1">
            <a:off x="2157561" y="4783282"/>
            <a:ext cx="1642914" cy="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8">
            <a:extLst>
              <a:ext uri="{FF2B5EF4-FFF2-40B4-BE49-F238E27FC236}">
                <a16:creationId xmlns:a16="http://schemas.microsoft.com/office/drawing/2014/main" id="{49EB166F-A689-7EF1-97E0-B64CA65CADFA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050409" y="2023784"/>
            <a:ext cx="290338" cy="27164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9C3D8657-7D18-9603-D1BF-6F39C4D4480A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6343294" y="2023784"/>
            <a:ext cx="1402155" cy="30901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">
            <a:extLst>
              <a:ext uri="{FF2B5EF4-FFF2-40B4-BE49-F238E27FC236}">
                <a16:creationId xmlns:a16="http://schemas.microsoft.com/office/drawing/2014/main" id="{81749EA9-BA87-0E61-D3CB-C0CFC0FD1FEE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5191125" y="3318386"/>
            <a:ext cx="969665" cy="1464896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8">
            <a:extLst>
              <a:ext uri="{FF2B5EF4-FFF2-40B4-BE49-F238E27FC236}">
                <a16:creationId xmlns:a16="http://schemas.microsoft.com/office/drawing/2014/main" id="{702FD093-FEA0-CE39-8AFD-FFFE43FFB364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7590399" y="5115929"/>
            <a:ext cx="1294614" cy="32167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FBCBD9-9C30-6E1D-0E0A-BC606685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DB51161-6CA2-8C38-9C03-09A625186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E939E7-EBD2-A944-A87A-CFED0A4ADFC9}"/>
              </a:ext>
            </a:extLst>
          </p:cNvPr>
          <p:cNvSpPr txBox="1"/>
          <p:nvPr/>
        </p:nvSpPr>
        <p:spPr>
          <a:xfrm>
            <a:off x="3473775" y="118509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control activated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A0434B-B5AC-682B-065B-AAD978D50384}"/>
              </a:ext>
            </a:extLst>
          </p:cNvPr>
          <p:cNvSpPr txBox="1"/>
          <p:nvPr/>
        </p:nvSpPr>
        <p:spPr>
          <a:xfrm>
            <a:off x="844448" y="808093"/>
            <a:ext cx="1313113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Driver ready to activate system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31383E-D7F3-84F6-147A-198B0602024D}"/>
              </a:ext>
            </a:extLst>
          </p:cNvPr>
          <p:cNvSpPr txBox="1"/>
          <p:nvPr/>
        </p:nvSpPr>
        <p:spPr>
          <a:xfrm>
            <a:off x="4557784" y="2295426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battery power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7927ACF-6922-C300-9C7B-DB95C88A973C}"/>
              </a:ext>
            </a:extLst>
          </p:cNvPr>
          <p:cNvSpPr txBox="1"/>
          <p:nvPr/>
        </p:nvSpPr>
        <p:spPr>
          <a:xfrm>
            <a:off x="2364602" y="4408440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manual power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041C12-070A-87D9-4BF1-D11312ABF351}"/>
              </a:ext>
            </a:extLst>
          </p:cNvPr>
          <p:cNvSpPr txBox="1"/>
          <p:nvPr/>
        </p:nvSpPr>
        <p:spPr>
          <a:xfrm>
            <a:off x="6409144" y="2287868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auto-power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58CB87-1BAC-D926-9E06-C460E428E7B3}"/>
              </a:ext>
            </a:extLst>
          </p:cNvPr>
          <p:cNvSpPr txBox="1"/>
          <p:nvPr/>
        </p:nvSpPr>
        <p:spPr>
          <a:xfrm>
            <a:off x="4918926" y="373252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manual-power </a:t>
            </a:r>
          </a:p>
        </p:txBody>
      </p:sp>
      <p:cxnSp>
        <p:nvCxnSpPr>
          <p:cNvPr id="28" name="Elbow Connector 8">
            <a:extLst>
              <a:ext uri="{FF2B5EF4-FFF2-40B4-BE49-F238E27FC236}">
                <a16:creationId xmlns:a16="http://schemas.microsoft.com/office/drawing/2014/main" id="{8D49F386-DE7A-6A00-580A-409D4E65BB1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251571" y="3866059"/>
            <a:ext cx="1220394" cy="543861"/>
          </a:xfrm>
          <a:prstGeom prst="bentConnector3">
            <a:avLst>
              <a:gd name="adj1" fmla="val 805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49D8241-3BB7-F88E-5620-117FFBB05934}"/>
              </a:ext>
            </a:extLst>
          </p:cNvPr>
          <p:cNvSpPr txBox="1"/>
          <p:nvPr/>
        </p:nvSpPr>
        <p:spPr>
          <a:xfrm>
            <a:off x="7498724" y="2756485"/>
            <a:ext cx="1313113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speed</a:t>
            </a: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FFC9385A-0A38-C07C-84F4-4CD9AB972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107" y="5144058"/>
            <a:ext cx="117882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9" name="Elbow Connector 8">
            <a:extLst>
              <a:ext uri="{FF2B5EF4-FFF2-40B4-BE49-F238E27FC236}">
                <a16:creationId xmlns:a16="http://schemas.microsoft.com/office/drawing/2014/main" id="{E6C72105-E247-E506-DD45-F088976A7988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2558934" y="5628293"/>
            <a:ext cx="1241541" cy="2359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05275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7F7EC-7B08-E772-45A0-24A1014C1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45A35F1-814F-805D-740F-90DDBDDF0E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2112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Re-use, Re-cycle, Re-generate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89ACD825-148C-BFE2-37BC-EB8D74F1E4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16100"/>
            <a:ext cx="8229600" cy="4349750"/>
          </a:xfrm>
        </p:spPr>
        <p:txBody>
          <a:bodyPr/>
          <a:lstStyle/>
          <a:p>
            <a:r>
              <a:rPr lang="en-US" altLang="en-US" sz="2000" dirty="0"/>
              <a:t>An important objective of functional analysis is to consider strategically, whether functions in the system can be re-used due to variations in the system design, compatibility, component availability.</a:t>
            </a:r>
          </a:p>
          <a:p>
            <a:r>
              <a:rPr lang="en-US" altLang="en-US" sz="2000" dirty="0"/>
              <a:t>Variations in system application are best handled with re-use, re-cycle, re-generate from a template model.</a:t>
            </a:r>
          </a:p>
          <a:p>
            <a:endParaRPr lang="en-AU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EAF8BEE6-6B73-9698-585B-5C3CEC18A2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64285453-D515-4BCB-A50B-3A8EC1FBBB07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2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E1D2F-AFCD-5261-0DCD-C2E9AF86D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290AD3-9D6A-7645-649A-490D7602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574142322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F358F-62CE-DC8D-1B88-6D51CC743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76ECBDA-6C21-0CE7-9608-E078EBC4C0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Electric Bicycle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613EAB98-99F9-7D23-573E-A3730F9FE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980" y="996920"/>
            <a:ext cx="3471863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F0 – Electric bicycle system</a:t>
            </a:r>
            <a:endParaRPr lang="en-US" altLang="en-US" sz="18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ADCB233B-09A0-C324-899C-BA3B0515F023}"/>
              </a:ext>
            </a:extLst>
          </p:cNvPr>
          <p:cNvCxnSpPr>
            <a:cxnSpLocks noChangeShapeType="1"/>
            <a:stCxn id="15" idx="0"/>
            <a:endCxn id="12291" idx="2"/>
          </p:cNvCxnSpPr>
          <p:nvPr/>
        </p:nvCxnSpPr>
        <p:spPr bwMode="auto">
          <a:xfrm rot="5400000" flipH="1" flipV="1">
            <a:off x="1851370" y="93401"/>
            <a:ext cx="1200690" cy="374639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C317AB1D-BB85-2356-FC80-7CA4ED3B717A}"/>
              </a:ext>
            </a:extLst>
          </p:cNvPr>
          <p:cNvCxnSpPr>
            <a:cxnSpLocks noChangeShapeType="1"/>
            <a:stCxn id="17" idx="0"/>
            <a:endCxn id="12291" idx="2"/>
          </p:cNvCxnSpPr>
          <p:nvPr/>
        </p:nvCxnSpPr>
        <p:spPr bwMode="auto">
          <a:xfrm rot="5400000" flipH="1" flipV="1">
            <a:off x="3184036" y="1426065"/>
            <a:ext cx="1200689" cy="108106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FF11EEC0-96BA-0117-EACC-3B5FD7E3A5BB}"/>
              </a:ext>
            </a:extLst>
          </p:cNvPr>
          <p:cNvCxnSpPr>
            <a:cxnSpLocks noChangeShapeType="1"/>
            <a:stCxn id="16" idx="0"/>
            <a:endCxn id="12291" idx="2"/>
          </p:cNvCxnSpPr>
          <p:nvPr/>
        </p:nvCxnSpPr>
        <p:spPr bwMode="auto">
          <a:xfrm rot="5400000" flipH="1" flipV="1">
            <a:off x="2524604" y="771649"/>
            <a:ext cx="1205705" cy="239491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25B16030-B273-1D78-65D5-F9EA6ECAB8BE}"/>
              </a:ext>
            </a:extLst>
          </p:cNvPr>
          <p:cNvCxnSpPr>
            <a:cxnSpLocks noChangeShapeType="1"/>
            <a:stCxn id="18" idx="0"/>
            <a:endCxn id="12291" idx="2"/>
          </p:cNvCxnSpPr>
          <p:nvPr/>
        </p:nvCxnSpPr>
        <p:spPr bwMode="auto">
          <a:xfrm rot="16200000" flipV="1">
            <a:off x="3820761" y="1870403"/>
            <a:ext cx="1200688" cy="19238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AutoShape 43">
            <a:extLst>
              <a:ext uri="{FF2B5EF4-FFF2-40B4-BE49-F238E27FC236}">
                <a16:creationId xmlns:a16="http://schemas.microsoft.com/office/drawing/2014/main" id="{20DC7CA9-5FE3-5E39-1CAA-01CCC81AC0D0}"/>
              </a:ext>
            </a:extLst>
          </p:cNvPr>
          <p:cNvCxnSpPr>
            <a:cxnSpLocks noChangeShapeType="1"/>
            <a:stCxn id="19" idx="0"/>
            <a:endCxn id="12291" idx="2"/>
          </p:cNvCxnSpPr>
          <p:nvPr/>
        </p:nvCxnSpPr>
        <p:spPr bwMode="auto">
          <a:xfrm rot="16200000" flipV="1">
            <a:off x="4509216" y="1181949"/>
            <a:ext cx="1207823" cy="157642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7FB662-208F-67F3-04E3-C510DC79C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BD35F7-CD0A-DECF-D7BA-728ACC94D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0E067-C6B3-2847-D2FD-2F9BCF58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20</a:t>
            </a:fld>
            <a:endParaRPr lang="en-AU" altLang="en-US"/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3926EC6F-1E69-4078-6BE8-AA89D12D2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5239119"/>
            <a:ext cx="948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F1.1 – Steel frame</a:t>
            </a:r>
            <a:endParaRPr lang="en-US" altLang="en-US" sz="1800" dirty="0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5E66DF31-85D5-8D63-162E-85BC0CCE9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821" y="5246694"/>
            <a:ext cx="1099631" cy="12003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F1.2 – Pedal and chain</a:t>
            </a:r>
            <a:endParaRPr lang="en-US" altLang="en-US" sz="1800" dirty="0"/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B80CBAE5-0E83-C561-D57A-E5E9FCCA4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171" y="5235941"/>
            <a:ext cx="955514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F1.3 – Wheels</a:t>
            </a:r>
            <a:endParaRPr lang="en-US" altLang="en-US" sz="1800" dirty="0"/>
          </a:p>
        </p:txBody>
      </p:sp>
      <p:cxnSp>
        <p:nvCxnSpPr>
          <p:cNvPr id="12" name="AutoShape 43">
            <a:extLst>
              <a:ext uri="{FF2B5EF4-FFF2-40B4-BE49-F238E27FC236}">
                <a16:creationId xmlns:a16="http://schemas.microsoft.com/office/drawing/2014/main" id="{30900113-7BF2-2FB1-CB8F-050099D78BF1}"/>
              </a:ext>
            </a:extLst>
          </p:cNvPr>
          <p:cNvCxnSpPr>
            <a:cxnSpLocks noChangeShapeType="1"/>
            <a:stCxn id="7" idx="0"/>
            <a:endCxn id="15" idx="2"/>
          </p:cNvCxnSpPr>
          <p:nvPr/>
        </p:nvCxnSpPr>
        <p:spPr bwMode="auto">
          <a:xfrm rot="16200000" flipV="1">
            <a:off x="-41652" y="4510552"/>
            <a:ext cx="1348738" cy="10839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43">
            <a:extLst>
              <a:ext uri="{FF2B5EF4-FFF2-40B4-BE49-F238E27FC236}">
                <a16:creationId xmlns:a16="http://schemas.microsoft.com/office/drawing/2014/main" id="{16C1A0C5-78EC-CDB7-04DC-F3C9CE9BF954}"/>
              </a:ext>
            </a:extLst>
          </p:cNvPr>
          <p:cNvCxnSpPr>
            <a:cxnSpLocks noChangeShapeType="1"/>
            <a:stCxn id="9" idx="0"/>
            <a:endCxn id="15" idx="2"/>
          </p:cNvCxnSpPr>
          <p:nvPr/>
        </p:nvCxnSpPr>
        <p:spPr bwMode="auto">
          <a:xfrm rot="16200000" flipV="1">
            <a:off x="1136444" y="3332456"/>
            <a:ext cx="1345560" cy="246140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43">
            <a:extLst>
              <a:ext uri="{FF2B5EF4-FFF2-40B4-BE49-F238E27FC236}">
                <a16:creationId xmlns:a16="http://schemas.microsoft.com/office/drawing/2014/main" id="{9817BF90-0179-1E54-2F92-7C87E30955E3}"/>
              </a:ext>
            </a:extLst>
          </p:cNvPr>
          <p:cNvCxnSpPr>
            <a:cxnSpLocks noChangeShapeType="1"/>
            <a:stCxn id="8" idx="0"/>
            <a:endCxn id="15" idx="2"/>
          </p:cNvCxnSpPr>
          <p:nvPr/>
        </p:nvCxnSpPr>
        <p:spPr bwMode="auto">
          <a:xfrm rot="16200000" flipV="1">
            <a:off x="541922" y="3926979"/>
            <a:ext cx="1356313" cy="128311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 Box 18">
            <a:extLst>
              <a:ext uri="{FF2B5EF4-FFF2-40B4-BE49-F238E27FC236}">
                <a16:creationId xmlns:a16="http://schemas.microsoft.com/office/drawing/2014/main" id="{0923BC65-0AD0-7AF8-2B86-443C6502C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031" y="5249741"/>
            <a:ext cx="119432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F7.1 – RF activation</a:t>
            </a:r>
            <a:endParaRPr lang="en-US" altLang="en-US" sz="1800" dirty="0"/>
          </a:p>
        </p:txBody>
      </p:sp>
      <p:sp>
        <p:nvSpPr>
          <p:cNvPr id="31" name="Text Box 19">
            <a:extLst>
              <a:ext uri="{FF2B5EF4-FFF2-40B4-BE49-F238E27FC236}">
                <a16:creationId xmlns:a16="http://schemas.microsoft.com/office/drawing/2014/main" id="{C1A255B1-BDFD-645F-4B31-CAABCE5ED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2851" y="5235941"/>
            <a:ext cx="129248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F7.2 – Passcode activation</a:t>
            </a:r>
            <a:endParaRPr lang="en-US" altLang="en-US" sz="1800" dirty="0"/>
          </a:p>
        </p:txBody>
      </p:sp>
      <p:cxnSp>
        <p:nvCxnSpPr>
          <p:cNvPr id="32" name="AutoShape 43">
            <a:extLst>
              <a:ext uri="{FF2B5EF4-FFF2-40B4-BE49-F238E27FC236}">
                <a16:creationId xmlns:a16="http://schemas.microsoft.com/office/drawing/2014/main" id="{4478036B-F21A-B876-76E3-5CB5EBAC3698}"/>
              </a:ext>
            </a:extLst>
          </p:cNvPr>
          <p:cNvCxnSpPr>
            <a:cxnSpLocks noChangeShapeType="1"/>
            <a:stCxn id="30" idx="0"/>
            <a:endCxn id="21" idx="2"/>
          </p:cNvCxnSpPr>
          <p:nvPr/>
        </p:nvCxnSpPr>
        <p:spPr bwMode="auto">
          <a:xfrm rot="5400000" flipH="1" flipV="1">
            <a:off x="5683903" y="2399694"/>
            <a:ext cx="1752336" cy="394775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43">
            <a:extLst>
              <a:ext uri="{FF2B5EF4-FFF2-40B4-BE49-F238E27FC236}">
                <a16:creationId xmlns:a16="http://schemas.microsoft.com/office/drawing/2014/main" id="{764B2E43-8965-C6ED-3E87-C02F8F2FCB58}"/>
              </a:ext>
            </a:extLst>
          </p:cNvPr>
          <p:cNvCxnSpPr>
            <a:cxnSpLocks noChangeShapeType="1"/>
            <a:stCxn id="31" idx="0"/>
            <a:endCxn id="21" idx="2"/>
          </p:cNvCxnSpPr>
          <p:nvPr/>
        </p:nvCxnSpPr>
        <p:spPr bwMode="auto">
          <a:xfrm rot="5400000" flipH="1" flipV="1">
            <a:off x="6382255" y="3084245"/>
            <a:ext cx="1738536" cy="256485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AutoShape 43">
            <a:extLst>
              <a:ext uri="{FF2B5EF4-FFF2-40B4-BE49-F238E27FC236}">
                <a16:creationId xmlns:a16="http://schemas.microsoft.com/office/drawing/2014/main" id="{E735AE9B-9655-B818-10A7-6FB357CFCCC0}"/>
              </a:ext>
            </a:extLst>
          </p:cNvPr>
          <p:cNvCxnSpPr>
            <a:cxnSpLocks noChangeShapeType="1"/>
            <a:stCxn id="20" idx="0"/>
            <a:endCxn id="12291" idx="2"/>
          </p:cNvCxnSpPr>
          <p:nvPr/>
        </p:nvCxnSpPr>
        <p:spPr bwMode="auto">
          <a:xfrm rot="16200000" flipV="1">
            <a:off x="5184495" y="506670"/>
            <a:ext cx="1207823" cy="292698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18">
            <a:extLst>
              <a:ext uri="{FF2B5EF4-FFF2-40B4-BE49-F238E27FC236}">
                <a16:creationId xmlns:a16="http://schemas.microsoft.com/office/drawing/2014/main" id="{ADE7DDB7-1C0F-D9E5-CF39-262CFA3A7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28" y="2566942"/>
            <a:ext cx="1058182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7A8F2517-C0CE-7E8D-399D-B5777DA57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041" y="2571957"/>
            <a:ext cx="1243917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7" name="Text Box 20">
            <a:extLst>
              <a:ext uri="{FF2B5EF4-FFF2-40B4-BE49-F238E27FC236}">
                <a16:creationId xmlns:a16="http://schemas.microsoft.com/office/drawing/2014/main" id="{A7BFF285-D359-E86E-6BC5-1328DD849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593" y="2566941"/>
            <a:ext cx="103851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F9E6B26A-86DC-08A3-74DD-9CCE4AFC2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644" y="2566940"/>
            <a:ext cx="1119308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C955C16E-C780-DEF4-4F49-27C7F5DC6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768" y="2574075"/>
            <a:ext cx="1211145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03B59CCD-52F1-2348-E584-4A81D401B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5729" y="2574075"/>
            <a:ext cx="1052341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6008663E-08E8-7C2B-F5EF-AF1F9C21F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7780" y="2574075"/>
            <a:ext cx="10523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 – System security</a:t>
            </a:r>
            <a:endParaRPr lang="en-US" altLang="en-US" sz="1800" dirty="0"/>
          </a:p>
        </p:txBody>
      </p:sp>
      <p:cxnSp>
        <p:nvCxnSpPr>
          <p:cNvPr id="29" name="AutoShape 43">
            <a:extLst>
              <a:ext uri="{FF2B5EF4-FFF2-40B4-BE49-F238E27FC236}">
                <a16:creationId xmlns:a16="http://schemas.microsoft.com/office/drawing/2014/main" id="{DA9FA709-5665-D89B-49C1-8883A6DA34C3}"/>
              </a:ext>
            </a:extLst>
          </p:cNvPr>
          <p:cNvCxnSpPr>
            <a:cxnSpLocks noChangeShapeType="1"/>
            <a:stCxn id="21" idx="0"/>
            <a:endCxn id="12291" idx="2"/>
          </p:cNvCxnSpPr>
          <p:nvPr/>
        </p:nvCxnSpPr>
        <p:spPr bwMode="auto">
          <a:xfrm rot="16200000" flipV="1">
            <a:off x="5825521" y="-134356"/>
            <a:ext cx="1207823" cy="420903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06399743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704F6-1829-85CB-DC25-DE44EBABD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68C7990-1905-0F8D-7827-C64BA6E1E428}"/>
              </a:ext>
            </a:extLst>
          </p:cNvPr>
          <p:cNvSpPr/>
          <p:nvPr/>
        </p:nvSpPr>
        <p:spPr bwMode="auto">
          <a:xfrm>
            <a:off x="1511300" y="1006961"/>
            <a:ext cx="6594981" cy="5496389"/>
          </a:xfrm>
          <a:prstGeom prst="rect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3DEA53-1423-81FF-2E27-DB414649D260}"/>
              </a:ext>
            </a:extLst>
          </p:cNvPr>
          <p:cNvSpPr txBox="1"/>
          <p:nvPr/>
        </p:nvSpPr>
        <p:spPr>
          <a:xfrm>
            <a:off x="2472248" y="6103240"/>
            <a:ext cx="4574728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altLang="en-US" sz="2000" dirty="0">
                <a:solidFill>
                  <a:schemeClr val="tx1"/>
                </a:solidFill>
              </a:rPr>
              <a:t>Heavy duty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1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F4EF5F-656B-E4E3-6127-E1E047E2B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140325"/>
            <a:ext cx="8229600" cy="922337"/>
          </a:xfrm>
        </p:spPr>
        <p:txBody>
          <a:bodyPr/>
          <a:lstStyle/>
          <a:p>
            <a:r>
              <a:rPr lang="en-AU" altLang="en-US" sz="2800" dirty="0"/>
              <a:t>F1 – Heavy duty bicycle F</a:t>
            </a:r>
            <a:r>
              <a:rPr lang="en-AU" sz="2800" dirty="0"/>
              <a:t>FBD</a:t>
            </a:r>
            <a:endParaRPr lang="en-AU" dirty="0"/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71751144-8A5B-C38F-BE5C-B5A8F84CA548}"/>
              </a:ext>
            </a:extLst>
          </p:cNvPr>
          <p:cNvCxnSpPr>
            <a:cxnSpLocks/>
          </p:cNvCxnSpPr>
          <p:nvPr/>
        </p:nvCxnSpPr>
        <p:spPr>
          <a:xfrm>
            <a:off x="503746" y="3543614"/>
            <a:ext cx="819728" cy="292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8">
            <a:extLst>
              <a:ext uri="{FF2B5EF4-FFF2-40B4-BE49-F238E27FC236}">
                <a16:creationId xmlns:a16="http://schemas.microsoft.com/office/drawing/2014/main" id="{35D64A1F-B07E-6715-69FC-771240CECC01}"/>
              </a:ext>
            </a:extLst>
          </p:cNvPr>
          <p:cNvCxnSpPr>
            <a:cxnSpLocks/>
          </p:cNvCxnSpPr>
          <p:nvPr/>
        </p:nvCxnSpPr>
        <p:spPr>
          <a:xfrm>
            <a:off x="8122740" y="4008204"/>
            <a:ext cx="852942" cy="15204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F142C12-7ADC-6EB0-25F5-954F5D824E63}"/>
              </a:ext>
            </a:extLst>
          </p:cNvPr>
          <p:cNvSpPr txBox="1"/>
          <p:nvPr/>
        </p:nvSpPr>
        <p:spPr>
          <a:xfrm>
            <a:off x="156115" y="2562209"/>
            <a:ext cx="1276696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</a:rPr>
              <a:t>Person at starting location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7F7A146-5A1E-581D-F93B-1FFCEA4AC064}"/>
              </a:ext>
            </a:extLst>
          </p:cNvPr>
          <p:cNvSpPr txBox="1"/>
          <p:nvPr/>
        </p:nvSpPr>
        <p:spPr>
          <a:xfrm>
            <a:off x="7879765" y="3601036"/>
            <a:ext cx="1338214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Speed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75CB943-DF06-794B-089B-474AD307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21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97D20F4A-AA03-E87A-E53B-8CA4AB50E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673" y="3084874"/>
            <a:ext cx="103705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F1.1 – Steel frame</a:t>
            </a:r>
            <a:endParaRPr lang="en-US" altLang="en-US" sz="18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A9E46106-BFC2-FC2A-5A78-256D15B1B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276" y="3575566"/>
            <a:ext cx="1492034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F1.2 – Pedal and chain</a:t>
            </a:r>
            <a:endParaRPr lang="en-US" altLang="en-US" sz="18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53219D9A-96CC-B630-E28C-CF163C429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386" y="4533235"/>
            <a:ext cx="1390650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F1.3 – Wheels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6" name="Elbow Connector 8">
            <a:extLst>
              <a:ext uri="{FF2B5EF4-FFF2-40B4-BE49-F238E27FC236}">
                <a16:creationId xmlns:a16="http://schemas.microsoft.com/office/drawing/2014/main" id="{AE179EB9-F791-D54D-41F4-6E370A2177CC}"/>
              </a:ext>
            </a:extLst>
          </p:cNvPr>
          <p:cNvCxnSpPr>
            <a:cxnSpLocks/>
          </p:cNvCxnSpPr>
          <p:nvPr/>
        </p:nvCxnSpPr>
        <p:spPr>
          <a:xfrm>
            <a:off x="301652" y="4494652"/>
            <a:ext cx="1131159" cy="1498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>
            <a:extLst>
              <a:ext uri="{FF2B5EF4-FFF2-40B4-BE49-F238E27FC236}">
                <a16:creationId xmlns:a16="http://schemas.microsoft.com/office/drawing/2014/main" id="{8080EA79-472A-5E5E-9218-2DB7E9DAC07C}"/>
              </a:ext>
            </a:extLst>
          </p:cNvPr>
          <p:cNvCxnSpPr>
            <a:cxnSpLocks/>
            <a:stCxn id="14" idx="3"/>
            <a:endCxn id="17" idx="3"/>
          </p:cNvCxnSpPr>
          <p:nvPr/>
        </p:nvCxnSpPr>
        <p:spPr>
          <a:xfrm flipH="1" flipV="1">
            <a:off x="5868785" y="2536054"/>
            <a:ext cx="1088525" cy="1362678"/>
          </a:xfrm>
          <a:prstGeom prst="bentConnector4">
            <a:avLst>
              <a:gd name="adj1" fmla="val -21001"/>
              <a:gd name="adj2" fmla="val 59392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F54F2B93-58B8-A54D-9A8D-920022008D72}"/>
              </a:ext>
            </a:extLst>
          </p:cNvPr>
          <p:cNvSpPr txBox="1"/>
          <p:nvPr/>
        </p:nvSpPr>
        <p:spPr>
          <a:xfrm>
            <a:off x="168318" y="4627364"/>
            <a:ext cx="1304928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</a:rPr>
              <a:t>System manual-power </a:t>
            </a:r>
          </a:p>
        </p:txBody>
      </p:sp>
      <p:cxnSp>
        <p:nvCxnSpPr>
          <p:cNvPr id="19" name="Elbow Connector 8">
            <a:extLst>
              <a:ext uri="{FF2B5EF4-FFF2-40B4-BE49-F238E27FC236}">
                <a16:creationId xmlns:a16="http://schemas.microsoft.com/office/drawing/2014/main" id="{DC6A6BBB-0F53-33C2-4387-14D44825C454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2768730" y="2748425"/>
            <a:ext cx="233883" cy="798114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BC90E36-6DD6-7E02-CBAB-8C523CEC27C3}"/>
              </a:ext>
            </a:extLst>
          </p:cNvPr>
          <p:cNvSpPr txBox="1"/>
          <p:nvPr/>
        </p:nvSpPr>
        <p:spPr>
          <a:xfrm>
            <a:off x="6628728" y="1984132"/>
            <a:ext cx="1292487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  <a:cs typeface="+mn-cs"/>
              </a:rPr>
              <a:t>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7A21480-51D1-EBEB-0869-F1FDCA356C9C}"/>
              </a:ext>
            </a:extLst>
          </p:cNvPr>
          <p:cNvSpPr txBox="1"/>
          <p:nvPr/>
        </p:nvSpPr>
        <p:spPr>
          <a:xfrm>
            <a:off x="4731711" y="2748425"/>
            <a:ext cx="139065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Pedal power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8FCAA8F-DFE1-228B-A4AE-C25D84E9350E}"/>
              </a:ext>
            </a:extLst>
          </p:cNvPr>
          <p:cNvSpPr txBox="1"/>
          <p:nvPr/>
        </p:nvSpPr>
        <p:spPr>
          <a:xfrm>
            <a:off x="2920256" y="3040169"/>
            <a:ext cx="149203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Rider sit on bicycle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BE9F1E8-020D-3CA5-AF82-C5C002F30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79FD32A-B867-E671-1BE9-FA745883C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23721276-BE93-1812-CACA-F288966E6720}"/>
              </a:ext>
            </a:extLst>
          </p:cNvPr>
          <p:cNvCxnSpPr>
            <a:cxnSpLocks/>
          </p:cNvCxnSpPr>
          <p:nvPr/>
        </p:nvCxnSpPr>
        <p:spPr>
          <a:xfrm>
            <a:off x="323247" y="1151858"/>
            <a:ext cx="1565711" cy="13271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8149ED2-7007-16B4-0473-FF2AE1930610}"/>
              </a:ext>
            </a:extLst>
          </p:cNvPr>
          <p:cNvSpPr txBox="1"/>
          <p:nvPr/>
        </p:nvSpPr>
        <p:spPr>
          <a:xfrm>
            <a:off x="189913" y="1284570"/>
            <a:ext cx="130492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</a:rPr>
              <a:t>System auto-power </a:t>
            </a:r>
          </a:p>
        </p:txBody>
      </p:sp>
      <p:sp>
        <p:nvSpPr>
          <p:cNvPr id="13" name="Text Box 19">
            <a:extLst>
              <a:ext uri="{FF2B5EF4-FFF2-40B4-BE49-F238E27FC236}">
                <a16:creationId xmlns:a16="http://schemas.microsoft.com/office/drawing/2014/main" id="{5F08F1FB-6572-F6A4-8D2F-965B3D057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8119" y="1380760"/>
            <a:ext cx="1390650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F1.4 – Motor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594129F-E132-EE4A-7FC1-43F4B4BA7E26}"/>
              </a:ext>
            </a:extLst>
          </p:cNvPr>
          <p:cNvSpPr/>
          <p:nvPr/>
        </p:nvSpPr>
        <p:spPr bwMode="auto">
          <a:xfrm>
            <a:off x="5770152" y="2144341"/>
            <a:ext cx="673511" cy="4589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1000" dirty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AND</a:t>
            </a:r>
            <a:endParaRPr kumimoji="0" lang="en-AU" sz="1000" b="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8" name="Elbow Connector 8">
            <a:extLst>
              <a:ext uri="{FF2B5EF4-FFF2-40B4-BE49-F238E27FC236}">
                <a16:creationId xmlns:a16="http://schemas.microsoft.com/office/drawing/2014/main" id="{EEDE072A-97E3-96B2-7374-E400597025B3}"/>
              </a:ext>
            </a:extLst>
          </p:cNvPr>
          <p:cNvCxnSpPr>
            <a:cxnSpLocks/>
            <a:stCxn id="13" idx="3"/>
            <a:endCxn id="17" idx="1"/>
          </p:cNvCxnSpPr>
          <p:nvPr/>
        </p:nvCxnSpPr>
        <p:spPr>
          <a:xfrm>
            <a:off x="4878769" y="1703926"/>
            <a:ext cx="990016" cy="507622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61C9BD3-228F-18FB-5E67-E72B25F56563}"/>
              </a:ext>
            </a:extLst>
          </p:cNvPr>
          <p:cNvSpPr txBox="1"/>
          <p:nvPr/>
        </p:nvSpPr>
        <p:spPr>
          <a:xfrm>
            <a:off x="4664856" y="1284570"/>
            <a:ext cx="198205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Motor power</a:t>
            </a:r>
          </a:p>
        </p:txBody>
      </p: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77445508-CDFA-3D61-FBEB-6B7B03CD9E93}"/>
              </a:ext>
            </a:extLst>
          </p:cNvPr>
          <p:cNvCxnSpPr>
            <a:cxnSpLocks/>
            <a:stCxn id="17" idx="6"/>
          </p:cNvCxnSpPr>
          <p:nvPr/>
        </p:nvCxnSpPr>
        <p:spPr>
          <a:xfrm>
            <a:off x="6443663" y="2373801"/>
            <a:ext cx="1662618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8">
            <a:extLst>
              <a:ext uri="{FF2B5EF4-FFF2-40B4-BE49-F238E27FC236}">
                <a16:creationId xmlns:a16="http://schemas.microsoft.com/office/drawing/2014/main" id="{A3014A83-0A06-DA04-BC80-9A41BDC2D1DE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5427036" y="4856401"/>
            <a:ext cx="3548646" cy="36565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9D81BCE-1A98-06C8-2181-BE952FD23BBB}"/>
              </a:ext>
            </a:extLst>
          </p:cNvPr>
          <p:cNvSpPr txBox="1"/>
          <p:nvPr/>
        </p:nvSpPr>
        <p:spPr>
          <a:xfrm>
            <a:off x="7080314" y="5222051"/>
            <a:ext cx="1530285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Distance travelled (Rider arrive destination)</a:t>
            </a:r>
          </a:p>
        </p:txBody>
      </p:sp>
    </p:spTree>
    <p:extLst>
      <p:ext uri="{BB962C8B-B14F-4D97-AF65-F5344CB8AC3E}">
        <p14:creationId xmlns:p14="http://schemas.microsoft.com/office/powerpoint/2010/main" val="4199120651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36B8F-07F2-0E27-3CFC-3366F7A5F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BDF264A-6F8B-D862-9A37-6674563186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Electric Bicycle (amended due to F1)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FF37261B-A331-8138-C32E-28D5B8E01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980" y="996920"/>
            <a:ext cx="3471863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F0 – Electric bicycle system</a:t>
            </a:r>
            <a:endParaRPr lang="en-US" altLang="en-US" sz="18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AA4F62C4-7C9B-4698-A6B7-C64DA5E362F3}"/>
              </a:ext>
            </a:extLst>
          </p:cNvPr>
          <p:cNvCxnSpPr>
            <a:cxnSpLocks noChangeShapeType="1"/>
            <a:stCxn id="15" idx="0"/>
            <a:endCxn id="12291" idx="2"/>
          </p:cNvCxnSpPr>
          <p:nvPr/>
        </p:nvCxnSpPr>
        <p:spPr bwMode="auto">
          <a:xfrm rot="5400000" flipH="1" flipV="1">
            <a:off x="1851370" y="93401"/>
            <a:ext cx="1200690" cy="374639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51F65F24-4917-6279-539D-BAC3D806B01D}"/>
              </a:ext>
            </a:extLst>
          </p:cNvPr>
          <p:cNvCxnSpPr>
            <a:cxnSpLocks noChangeShapeType="1"/>
            <a:stCxn id="17" idx="0"/>
            <a:endCxn id="12291" idx="2"/>
          </p:cNvCxnSpPr>
          <p:nvPr/>
        </p:nvCxnSpPr>
        <p:spPr bwMode="auto">
          <a:xfrm rot="5400000" flipH="1" flipV="1">
            <a:off x="3184036" y="1426065"/>
            <a:ext cx="1200689" cy="108106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9D65B8F1-8B75-43E6-86EA-CDD67C4261FA}"/>
              </a:ext>
            </a:extLst>
          </p:cNvPr>
          <p:cNvCxnSpPr>
            <a:cxnSpLocks noChangeShapeType="1"/>
            <a:stCxn id="16" idx="0"/>
            <a:endCxn id="12291" idx="2"/>
          </p:cNvCxnSpPr>
          <p:nvPr/>
        </p:nvCxnSpPr>
        <p:spPr bwMode="auto">
          <a:xfrm rot="5400000" flipH="1" flipV="1">
            <a:off x="2524604" y="771649"/>
            <a:ext cx="1205705" cy="239491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D47D78CE-B012-6095-A8F7-6BB38FDB65EF}"/>
              </a:ext>
            </a:extLst>
          </p:cNvPr>
          <p:cNvCxnSpPr>
            <a:cxnSpLocks noChangeShapeType="1"/>
            <a:stCxn id="18" idx="0"/>
            <a:endCxn id="12291" idx="2"/>
          </p:cNvCxnSpPr>
          <p:nvPr/>
        </p:nvCxnSpPr>
        <p:spPr bwMode="auto">
          <a:xfrm rot="16200000" flipV="1">
            <a:off x="3820761" y="1870403"/>
            <a:ext cx="1200688" cy="19238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AutoShape 43">
            <a:extLst>
              <a:ext uri="{FF2B5EF4-FFF2-40B4-BE49-F238E27FC236}">
                <a16:creationId xmlns:a16="http://schemas.microsoft.com/office/drawing/2014/main" id="{F8ECEE2A-9FF5-2B4B-BDAB-0E81CC2C813F}"/>
              </a:ext>
            </a:extLst>
          </p:cNvPr>
          <p:cNvCxnSpPr>
            <a:cxnSpLocks noChangeShapeType="1"/>
            <a:stCxn id="19" idx="0"/>
            <a:endCxn id="12291" idx="2"/>
          </p:cNvCxnSpPr>
          <p:nvPr/>
        </p:nvCxnSpPr>
        <p:spPr bwMode="auto">
          <a:xfrm rot="16200000" flipV="1">
            <a:off x="4509216" y="1181949"/>
            <a:ext cx="1207823" cy="157642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0A0AC0-CBB8-D854-374A-0435208D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E4ADAB-B6E1-9A9F-049C-1AAEFDC19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01FBF-6796-7AD5-05D2-ED6F64F0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22</a:t>
            </a:fld>
            <a:endParaRPr lang="en-AU" altLang="en-US"/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77EC3E30-ADC9-7609-AF42-CA9C2AAAB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5239119"/>
            <a:ext cx="948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F1.1 – Steel frame</a:t>
            </a:r>
            <a:endParaRPr lang="en-US" altLang="en-US" sz="1800" dirty="0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B88BFBCF-2F85-865E-2A3B-A60FF4242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821" y="5246694"/>
            <a:ext cx="1099631" cy="12003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F1.2 – Pedal and chain</a:t>
            </a:r>
            <a:endParaRPr lang="en-US" altLang="en-US" sz="1800" dirty="0"/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E8586A65-F7AF-ACC3-9C30-725DD1C3E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171" y="5235941"/>
            <a:ext cx="955514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F1.3 – Wheels</a:t>
            </a:r>
            <a:endParaRPr lang="en-US" altLang="en-US" sz="1800" dirty="0"/>
          </a:p>
        </p:txBody>
      </p:sp>
      <p:cxnSp>
        <p:nvCxnSpPr>
          <p:cNvPr id="12" name="AutoShape 43">
            <a:extLst>
              <a:ext uri="{FF2B5EF4-FFF2-40B4-BE49-F238E27FC236}">
                <a16:creationId xmlns:a16="http://schemas.microsoft.com/office/drawing/2014/main" id="{05BF084D-A794-E31C-294E-E0B2840E31B8}"/>
              </a:ext>
            </a:extLst>
          </p:cNvPr>
          <p:cNvCxnSpPr>
            <a:cxnSpLocks noChangeShapeType="1"/>
            <a:stCxn id="7" idx="0"/>
            <a:endCxn id="15" idx="2"/>
          </p:cNvCxnSpPr>
          <p:nvPr/>
        </p:nvCxnSpPr>
        <p:spPr bwMode="auto">
          <a:xfrm rot="16200000" flipV="1">
            <a:off x="-41652" y="4510552"/>
            <a:ext cx="1348738" cy="10839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43">
            <a:extLst>
              <a:ext uri="{FF2B5EF4-FFF2-40B4-BE49-F238E27FC236}">
                <a16:creationId xmlns:a16="http://schemas.microsoft.com/office/drawing/2014/main" id="{2312083B-6603-D173-5924-EF9D9AB9F2D9}"/>
              </a:ext>
            </a:extLst>
          </p:cNvPr>
          <p:cNvCxnSpPr>
            <a:cxnSpLocks noChangeShapeType="1"/>
            <a:stCxn id="9" idx="0"/>
            <a:endCxn id="15" idx="2"/>
          </p:cNvCxnSpPr>
          <p:nvPr/>
        </p:nvCxnSpPr>
        <p:spPr bwMode="auto">
          <a:xfrm rot="16200000" flipV="1">
            <a:off x="1136444" y="3332456"/>
            <a:ext cx="1345560" cy="246140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43">
            <a:extLst>
              <a:ext uri="{FF2B5EF4-FFF2-40B4-BE49-F238E27FC236}">
                <a16:creationId xmlns:a16="http://schemas.microsoft.com/office/drawing/2014/main" id="{E54C0C1D-F9B9-441A-54CE-A549E102A57D}"/>
              </a:ext>
            </a:extLst>
          </p:cNvPr>
          <p:cNvCxnSpPr>
            <a:cxnSpLocks noChangeShapeType="1"/>
            <a:stCxn id="8" idx="0"/>
            <a:endCxn id="15" idx="2"/>
          </p:cNvCxnSpPr>
          <p:nvPr/>
        </p:nvCxnSpPr>
        <p:spPr bwMode="auto">
          <a:xfrm rot="16200000" flipV="1">
            <a:off x="541922" y="3926979"/>
            <a:ext cx="1356313" cy="128311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 Box 18">
            <a:extLst>
              <a:ext uri="{FF2B5EF4-FFF2-40B4-BE49-F238E27FC236}">
                <a16:creationId xmlns:a16="http://schemas.microsoft.com/office/drawing/2014/main" id="{E5ACC902-E579-6B51-D23C-0195352B1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0843" y="5234191"/>
            <a:ext cx="119432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F7.1 – RF activation</a:t>
            </a:r>
            <a:endParaRPr lang="en-US" altLang="en-US" sz="1800" dirty="0"/>
          </a:p>
        </p:txBody>
      </p:sp>
      <p:sp>
        <p:nvSpPr>
          <p:cNvPr id="31" name="Text Box 19">
            <a:extLst>
              <a:ext uri="{FF2B5EF4-FFF2-40B4-BE49-F238E27FC236}">
                <a16:creationId xmlns:a16="http://schemas.microsoft.com/office/drawing/2014/main" id="{59C10E04-093D-0ED4-F242-E20735D93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4663" y="5220391"/>
            <a:ext cx="129248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F7.2 – Passcode activation</a:t>
            </a:r>
            <a:endParaRPr lang="en-US" altLang="en-US" sz="1800" dirty="0"/>
          </a:p>
        </p:txBody>
      </p:sp>
      <p:cxnSp>
        <p:nvCxnSpPr>
          <p:cNvPr id="32" name="AutoShape 43">
            <a:extLst>
              <a:ext uri="{FF2B5EF4-FFF2-40B4-BE49-F238E27FC236}">
                <a16:creationId xmlns:a16="http://schemas.microsoft.com/office/drawing/2014/main" id="{93B1FE5D-768E-CA11-6662-386A6E5A6073}"/>
              </a:ext>
            </a:extLst>
          </p:cNvPr>
          <p:cNvCxnSpPr>
            <a:cxnSpLocks noChangeShapeType="1"/>
            <a:stCxn id="30" idx="0"/>
            <a:endCxn id="21" idx="2"/>
          </p:cNvCxnSpPr>
          <p:nvPr/>
        </p:nvCxnSpPr>
        <p:spPr bwMode="auto">
          <a:xfrm rot="5400000" flipH="1" flipV="1">
            <a:off x="6727584" y="3427825"/>
            <a:ext cx="1736786" cy="1875947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43">
            <a:extLst>
              <a:ext uri="{FF2B5EF4-FFF2-40B4-BE49-F238E27FC236}">
                <a16:creationId xmlns:a16="http://schemas.microsoft.com/office/drawing/2014/main" id="{DA19790B-5841-1B31-84BE-675714FC9EDC}"/>
              </a:ext>
            </a:extLst>
          </p:cNvPr>
          <p:cNvCxnSpPr>
            <a:cxnSpLocks noChangeShapeType="1"/>
            <a:stCxn id="31" idx="0"/>
            <a:endCxn id="21" idx="2"/>
          </p:cNvCxnSpPr>
          <p:nvPr/>
        </p:nvCxnSpPr>
        <p:spPr bwMode="auto">
          <a:xfrm rot="5400000" flipH="1" flipV="1">
            <a:off x="7425936" y="4112376"/>
            <a:ext cx="1722986" cy="49304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AutoShape 43">
            <a:extLst>
              <a:ext uri="{FF2B5EF4-FFF2-40B4-BE49-F238E27FC236}">
                <a16:creationId xmlns:a16="http://schemas.microsoft.com/office/drawing/2014/main" id="{14773563-4515-36B7-0D73-C7C2304EF6AA}"/>
              </a:ext>
            </a:extLst>
          </p:cNvPr>
          <p:cNvCxnSpPr>
            <a:cxnSpLocks noChangeShapeType="1"/>
            <a:stCxn id="20" idx="0"/>
            <a:endCxn id="12291" idx="2"/>
          </p:cNvCxnSpPr>
          <p:nvPr/>
        </p:nvCxnSpPr>
        <p:spPr bwMode="auto">
          <a:xfrm rot="16200000" flipV="1">
            <a:off x="5184495" y="506670"/>
            <a:ext cx="1207823" cy="292698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18">
            <a:extLst>
              <a:ext uri="{FF2B5EF4-FFF2-40B4-BE49-F238E27FC236}">
                <a16:creationId xmlns:a16="http://schemas.microsoft.com/office/drawing/2014/main" id="{CA4159C0-14A7-8663-5CD4-1BDD7E689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28" y="2566942"/>
            <a:ext cx="1058182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E20E168B-BFB3-3B90-8220-77531FBE3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041" y="2571957"/>
            <a:ext cx="1243917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7" name="Text Box 20">
            <a:extLst>
              <a:ext uri="{FF2B5EF4-FFF2-40B4-BE49-F238E27FC236}">
                <a16:creationId xmlns:a16="http://schemas.microsoft.com/office/drawing/2014/main" id="{E0CBD9A5-A1D0-C276-BAC4-6FB40DEE5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593" y="2566941"/>
            <a:ext cx="103851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3A927F21-2D1B-4CD6-1E6B-6E94CA720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644" y="2566940"/>
            <a:ext cx="1119308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08F3A5E3-5A34-911C-1853-5B203D1FB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768" y="2574075"/>
            <a:ext cx="1211145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6FA7E3E8-9DB6-D045-67FA-56FEBEFB2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5729" y="2574075"/>
            <a:ext cx="1052341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F32FC370-6724-0743-9A61-BC4EBB1E7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7780" y="2574075"/>
            <a:ext cx="10523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 – System security</a:t>
            </a:r>
            <a:endParaRPr lang="en-US" altLang="en-US" sz="1800" dirty="0"/>
          </a:p>
        </p:txBody>
      </p:sp>
      <p:cxnSp>
        <p:nvCxnSpPr>
          <p:cNvPr id="29" name="AutoShape 43">
            <a:extLst>
              <a:ext uri="{FF2B5EF4-FFF2-40B4-BE49-F238E27FC236}">
                <a16:creationId xmlns:a16="http://schemas.microsoft.com/office/drawing/2014/main" id="{CF40F839-CD7B-5D98-6EE2-6C66F2A052F3}"/>
              </a:ext>
            </a:extLst>
          </p:cNvPr>
          <p:cNvCxnSpPr>
            <a:cxnSpLocks noChangeShapeType="1"/>
            <a:stCxn id="21" idx="0"/>
            <a:endCxn id="12291" idx="2"/>
          </p:cNvCxnSpPr>
          <p:nvPr/>
        </p:nvCxnSpPr>
        <p:spPr bwMode="auto">
          <a:xfrm rot="16200000" flipV="1">
            <a:off x="5825521" y="-134356"/>
            <a:ext cx="1207823" cy="420903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xt Box 20">
            <a:extLst>
              <a:ext uri="{FF2B5EF4-FFF2-40B4-BE49-F238E27FC236}">
                <a16:creationId xmlns:a16="http://schemas.microsoft.com/office/drawing/2014/main" id="{F2749235-929C-DE46-ABA9-18EF487E0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3" y="5241317"/>
            <a:ext cx="955514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F1.3 – Wheels</a:t>
            </a:r>
            <a:endParaRPr lang="en-US" altLang="en-US" sz="1800" dirty="0"/>
          </a:p>
        </p:txBody>
      </p:sp>
      <p:cxnSp>
        <p:nvCxnSpPr>
          <p:cNvPr id="23" name="AutoShape 43">
            <a:extLst>
              <a:ext uri="{FF2B5EF4-FFF2-40B4-BE49-F238E27FC236}">
                <a16:creationId xmlns:a16="http://schemas.microsoft.com/office/drawing/2014/main" id="{F0C1B752-C66C-A136-5EB0-FA67F0BD25BA}"/>
              </a:ext>
            </a:extLst>
          </p:cNvPr>
          <p:cNvCxnSpPr>
            <a:cxnSpLocks noChangeShapeType="1"/>
            <a:stCxn id="22" idx="0"/>
            <a:endCxn id="15" idx="2"/>
          </p:cNvCxnSpPr>
          <p:nvPr/>
        </p:nvCxnSpPr>
        <p:spPr bwMode="auto">
          <a:xfrm rot="16200000" flipV="1">
            <a:off x="1695757" y="2773143"/>
            <a:ext cx="1350936" cy="358541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27913955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DA2E6-EAEA-6747-6C73-142C54034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0B12F182-9F6A-F1E9-C97D-BDE30DDE80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6676"/>
            <a:ext cx="8229600" cy="1130300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– Rider authentication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A5B9DF6E-CAA6-6EE9-C306-643A1B6FBD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DA576582-FC93-47BE-A5F6-219C17A7A16A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23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3B6639-2157-F40A-9042-BA3BB19EB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483861-2F2D-8B55-4BBE-42C128C2B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46309C00-7B1D-2483-DCAA-C262C0190F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500" y="1717588"/>
            <a:ext cx="8229600" cy="4349579"/>
          </a:xfrm>
          <a:solidFill>
            <a:schemeClr val="bg1"/>
          </a:solidFill>
        </p:spPr>
        <p:txBody>
          <a:bodyPr/>
          <a:lstStyle/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AU" altLang="en-US" sz="2400" dirty="0">
                <a:ea typeface="ＭＳ Ｐゴシック" panose="020B0600070205080204" pitchFamily="34" charset="-128"/>
              </a:rPr>
              <a:t>Rider carries RF key near bicycle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AU" altLang="en-US" sz="2400" dirty="0">
                <a:ea typeface="ＭＳ Ｐゴシック" panose="020B0600070205080204" pitchFamily="34" charset="-128"/>
              </a:rPr>
              <a:t>System signals rider to use keypad to enter passcode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AU" altLang="en-US" sz="2400" dirty="0">
                <a:ea typeface="ＭＳ Ｐゴシック" panose="020B0600070205080204" pitchFamily="34" charset="-128"/>
              </a:rPr>
              <a:t>Rider keys passcode sequence to keypad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AU" altLang="en-US" sz="2400" dirty="0">
                <a:ea typeface="ＭＳ Ｐゴシック" panose="020B0600070205080204" pitchFamily="34" charset="-128"/>
              </a:rPr>
              <a:t>System signals authenticated.  System is activated.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AU" altLang="en-US" sz="2400" dirty="0">
                <a:ea typeface="ＭＳ Ｐゴシック" panose="020B0600070205080204" pitchFamily="34" charset="-128"/>
              </a:rPr>
              <a:t>If System signals not authenticated.  System keypad is locked.</a:t>
            </a:r>
          </a:p>
          <a:p>
            <a:pPr marL="781050" lvl="1" indent="-457200">
              <a:spcBef>
                <a:spcPts val="0"/>
              </a:spcBef>
              <a:buFont typeface="+mj-lt"/>
              <a:buAutoNum type="alphaUcPeriod"/>
              <a:defRPr/>
            </a:pPr>
            <a:endParaRPr lang="en-AU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03360675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2473D-8B30-1A1C-AB6B-A0CF6BBE0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47F70A5-FAF0-2ED6-7C64-ECDBD33A4660}"/>
              </a:ext>
            </a:extLst>
          </p:cNvPr>
          <p:cNvSpPr/>
          <p:nvPr/>
        </p:nvSpPr>
        <p:spPr bwMode="auto">
          <a:xfrm>
            <a:off x="1511300" y="845370"/>
            <a:ext cx="6570779" cy="5945954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C64A1E-8AF7-EE43-5447-961739DC3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501" y="126935"/>
            <a:ext cx="8229600" cy="922337"/>
          </a:xfrm>
        </p:spPr>
        <p:txBody>
          <a:bodyPr/>
          <a:lstStyle/>
          <a:p>
            <a:r>
              <a:rPr lang="en-AU" sz="3200" dirty="0"/>
              <a:t>FFBD System security – rider authentication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9DFAB95-6E5B-831B-11B6-BE67E10DF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24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FA51976E-66CC-A6B3-FBE4-745DC9CF6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825" y="4227235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F8AC9C23-2167-65D9-46CB-077BC3B8C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439" y="1242839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9203A5A8-25DD-2765-6129-01F38C571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504" y="1577101"/>
            <a:ext cx="1002547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45F22AF9-AC2F-6B1B-0463-078279A6F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9428" y="5243032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35E9CE32-ED44-7C36-688F-9A81ECAFC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588" y="4494749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F7 – System security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34D9F940-FCDF-93E6-F030-9B20B620103B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444500" y="5002581"/>
            <a:ext cx="1338088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4D37A9B1-6D08-76CC-63D3-44A6149D6932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641473" y="1904559"/>
            <a:ext cx="943630" cy="26279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239E44-23B3-3EBE-B875-2372F835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CB376D2-F4D1-8FF2-3E3E-AE2CDA5F4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F363B0-937F-EEAC-1B0B-796F418D8559}"/>
              </a:ext>
            </a:extLst>
          </p:cNvPr>
          <p:cNvSpPr txBox="1"/>
          <p:nvPr/>
        </p:nvSpPr>
        <p:spPr>
          <a:xfrm>
            <a:off x="3544915" y="958119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control activated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295EF0-DAD2-34F6-B77B-784887315302}"/>
              </a:ext>
            </a:extLst>
          </p:cNvPr>
          <p:cNvSpPr txBox="1"/>
          <p:nvPr/>
        </p:nvSpPr>
        <p:spPr>
          <a:xfrm>
            <a:off x="0" y="5048506"/>
            <a:ext cx="1550496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</a:rPr>
              <a:t>Rider approaches system with RF key</a:t>
            </a:r>
            <a:endParaRPr lang="en-AU" sz="20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cxnSp>
        <p:nvCxnSpPr>
          <p:cNvPr id="44" name="Elbow Connector 8">
            <a:extLst>
              <a:ext uri="{FF2B5EF4-FFF2-40B4-BE49-F238E27FC236}">
                <a16:creationId xmlns:a16="http://schemas.microsoft.com/office/drawing/2014/main" id="{73154B97-48D4-ADCF-6AB5-741E2F97F4E8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075075" y="5002581"/>
            <a:ext cx="566398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19">
            <a:extLst>
              <a:ext uri="{FF2B5EF4-FFF2-40B4-BE49-F238E27FC236}">
                <a16:creationId xmlns:a16="http://schemas.microsoft.com/office/drawing/2014/main" id="{A65481C4-B5E7-6E3F-5C06-450A4CD84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504" y="2679065"/>
            <a:ext cx="1227186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A6EFC898-B822-DC85-527B-73AFC0AA4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562" y="3999889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F48751E-99D7-A56A-B688-25CE667F4742}"/>
              </a:ext>
            </a:extLst>
          </p:cNvPr>
          <p:cNvSpPr txBox="1"/>
          <p:nvPr/>
        </p:nvSpPr>
        <p:spPr>
          <a:xfrm>
            <a:off x="2998847" y="4168407"/>
            <a:ext cx="1470454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Activation authorised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CE7AE5-2B62-D99B-BB63-80788D7A608E}"/>
              </a:ext>
            </a:extLst>
          </p:cNvPr>
          <p:cNvSpPr txBox="1"/>
          <p:nvPr/>
        </p:nvSpPr>
        <p:spPr>
          <a:xfrm>
            <a:off x="3598137" y="6431925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</p:spTree>
    <p:extLst>
      <p:ext uri="{BB962C8B-B14F-4D97-AF65-F5344CB8AC3E}">
        <p14:creationId xmlns:p14="http://schemas.microsoft.com/office/powerpoint/2010/main" val="3985527117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EF13E-A95E-3AAB-CAD2-688C4F4ED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C06BC6D-5B35-1C44-2CE9-47B54F7BFA54}"/>
              </a:ext>
            </a:extLst>
          </p:cNvPr>
          <p:cNvSpPr/>
          <p:nvPr/>
        </p:nvSpPr>
        <p:spPr bwMode="auto">
          <a:xfrm>
            <a:off x="1381882" y="1175853"/>
            <a:ext cx="6118669" cy="5059649"/>
          </a:xfrm>
          <a:prstGeom prst="rect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D32168-440B-79E9-44E8-4C0993D286F8}"/>
              </a:ext>
            </a:extLst>
          </p:cNvPr>
          <p:cNvSpPr txBox="1"/>
          <p:nvPr/>
        </p:nvSpPr>
        <p:spPr>
          <a:xfrm>
            <a:off x="1868177" y="5887340"/>
            <a:ext cx="5388864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</a:rPr>
              <a:t>System security (Level 1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6A7B5C-C9A0-94B8-843E-DCFC38B24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140325"/>
            <a:ext cx="8229600" cy="922337"/>
          </a:xfrm>
        </p:spPr>
        <p:txBody>
          <a:bodyPr/>
          <a:lstStyle/>
          <a:p>
            <a:r>
              <a:rPr lang="en-AU" altLang="en-US" sz="2800" dirty="0"/>
              <a:t>F7 – System security</a:t>
            </a:r>
            <a:r>
              <a:rPr lang="en-US" altLang="en-US" sz="2800" dirty="0"/>
              <a:t> </a:t>
            </a:r>
            <a:r>
              <a:rPr lang="en-AU" sz="2800" dirty="0"/>
              <a:t>FFBD</a:t>
            </a:r>
            <a:endParaRPr lang="en-AU" dirty="0"/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CB9261C4-44C2-6FCC-2F6E-707A7FF38A58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86404" y="3705678"/>
            <a:ext cx="1195478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9858E13-3D3F-296D-4386-9F0460B3B5A3}"/>
              </a:ext>
            </a:extLst>
          </p:cNvPr>
          <p:cNvSpPr txBox="1"/>
          <p:nvPr/>
        </p:nvSpPr>
        <p:spPr>
          <a:xfrm>
            <a:off x="145795" y="3736062"/>
            <a:ext cx="1276696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</a:rPr>
              <a:t>Driver ready to activate system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A935F0D-7117-5F57-1824-3CC22F966883}"/>
              </a:ext>
            </a:extLst>
          </p:cNvPr>
          <p:cNvSpPr txBox="1"/>
          <p:nvPr/>
        </p:nvSpPr>
        <p:spPr>
          <a:xfrm>
            <a:off x="7507539" y="5581108"/>
            <a:ext cx="133821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Activation not authorised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02694E8-A0A3-B954-77A4-BC50FEB3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25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26C44EFA-370C-2570-1103-B5306D2FC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256" y="2767062"/>
            <a:ext cx="1331489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F7.1 – RF activation</a:t>
            </a:r>
            <a:endParaRPr lang="en-US" altLang="en-US" sz="18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0E51764F-5916-2A60-0C9F-F32BF2404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8701" y="3524588"/>
            <a:ext cx="1492034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F7.2 – Passcode activation</a:t>
            </a:r>
            <a:endParaRPr lang="en-US" altLang="en-US" sz="1800" dirty="0"/>
          </a:p>
        </p:txBody>
      </p:sp>
      <p:cxnSp>
        <p:nvCxnSpPr>
          <p:cNvPr id="9" name="Elbow Connector 8">
            <a:extLst>
              <a:ext uri="{FF2B5EF4-FFF2-40B4-BE49-F238E27FC236}">
                <a16:creationId xmlns:a16="http://schemas.microsoft.com/office/drawing/2014/main" id="{EE112C56-B9A2-63BB-07F3-D47FF5CDD6D8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7500551" y="3104273"/>
            <a:ext cx="1059664" cy="601405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8">
            <a:extLst>
              <a:ext uri="{FF2B5EF4-FFF2-40B4-BE49-F238E27FC236}">
                <a16:creationId xmlns:a16="http://schemas.microsoft.com/office/drawing/2014/main" id="{CDE1E454-81F9-EAD0-9F39-79E7F5D354F8}"/>
              </a:ext>
            </a:extLst>
          </p:cNvPr>
          <p:cNvCxnSpPr>
            <a:cxnSpLocks/>
            <a:stCxn id="3" idx="3"/>
          </p:cNvCxnSpPr>
          <p:nvPr/>
        </p:nvCxnSpPr>
        <p:spPr>
          <a:xfrm flipV="1">
            <a:off x="2976745" y="2241048"/>
            <a:ext cx="182156" cy="849180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149E6EF-41F3-3F58-FE5A-F5B4EE2FB4B9}"/>
              </a:ext>
            </a:extLst>
          </p:cNvPr>
          <p:cNvSpPr txBox="1"/>
          <p:nvPr/>
        </p:nvSpPr>
        <p:spPr>
          <a:xfrm>
            <a:off x="7539205" y="3788106"/>
            <a:ext cx="1470454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Activation authorised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05BF092-C4C7-7645-385E-D69B57A0612D}"/>
              </a:ext>
            </a:extLst>
          </p:cNvPr>
          <p:cNvSpPr txBox="1"/>
          <p:nvPr/>
        </p:nvSpPr>
        <p:spPr>
          <a:xfrm>
            <a:off x="3091448" y="2519498"/>
            <a:ext cx="127594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  <a:cs typeface="+mn-cs"/>
              </a:rPr>
              <a:t>Request activation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D13515B-182C-8225-B94B-E719F9E6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DA0F7A1-CB01-004E-303F-7CA9B12E6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cxnSp>
        <p:nvCxnSpPr>
          <p:cNvPr id="21" name="Elbow Connector 8">
            <a:extLst>
              <a:ext uri="{FF2B5EF4-FFF2-40B4-BE49-F238E27FC236}">
                <a16:creationId xmlns:a16="http://schemas.microsoft.com/office/drawing/2014/main" id="{C29DA001-3C4F-BCD9-37B7-AB8EFE97A8BC}"/>
              </a:ext>
            </a:extLst>
          </p:cNvPr>
          <p:cNvCxnSpPr>
            <a:cxnSpLocks/>
          </p:cNvCxnSpPr>
          <p:nvPr/>
        </p:nvCxnSpPr>
        <p:spPr>
          <a:xfrm>
            <a:off x="7500551" y="4669002"/>
            <a:ext cx="1110048" cy="88958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284646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>
            <a:extLst>
              <a:ext uri="{FF2B5EF4-FFF2-40B4-BE49-F238E27FC236}">
                <a16:creationId xmlns:a16="http://schemas.microsoft.com/office/drawing/2014/main" id="{935B6B46-A561-0220-E9E2-8D388482574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1052513"/>
            <a:ext cx="8496300" cy="2087562"/>
          </a:xfrm>
        </p:spPr>
        <p:txBody>
          <a:bodyPr/>
          <a:lstStyle/>
          <a:p>
            <a:r>
              <a:rPr lang="en-AU" altLang="en-US" sz="4200">
                <a:solidFill>
                  <a:schemeClr val="bg1"/>
                </a:solidFill>
                <a:ea typeface="ＭＳ Ｐゴシック" panose="020B0600070205080204" pitchFamily="34" charset="-128"/>
              </a:rPr>
              <a:t>Questions?</a:t>
            </a:r>
            <a:endParaRPr lang="en-US" altLang="en-US" sz="420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C04BFA83-FBB6-A87D-810A-C6246752D4F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23FFFC4B-CB0C-4142-6E82-63859CDE3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0" y="985838"/>
            <a:ext cx="6870700" cy="549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4">
            <a:extLst>
              <a:ext uri="{FF2B5EF4-FFF2-40B4-BE49-F238E27FC236}">
                <a16:creationId xmlns:a16="http://schemas.microsoft.com/office/drawing/2014/main" id="{AC3805C8-93BA-5906-B4E8-25609AE80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Electric Bicycle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172" name="Rectangle 7">
            <a:extLst>
              <a:ext uri="{FF2B5EF4-FFF2-40B4-BE49-F238E27FC236}">
                <a16:creationId xmlns:a16="http://schemas.microsoft.com/office/drawing/2014/main" id="{B313C6B4-9459-348A-F0F5-40B25A8EC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90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fontAlgn="b" hangingPunct="1"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691D4A-D0EF-4B83-2516-EDED93944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C23FDF-1BCB-9106-716B-68B495D2A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4D78D-893E-AB95-422E-1A8B1FA4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3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0A1C54B-63E5-42B9-8B6B-2A62856E5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2112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Electric Bicycle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68113EA-93AF-4FC4-AC5C-47FFBEF3CA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16100"/>
            <a:ext cx="8229600" cy="4349750"/>
          </a:xfrm>
        </p:spPr>
        <p:txBody>
          <a:bodyPr/>
          <a:lstStyle/>
          <a:p>
            <a:pPr marL="0" indent="0">
              <a:buNone/>
            </a:pPr>
            <a:r>
              <a:rPr lang="en-AU" altLang="en-US" sz="2400" dirty="0">
                <a:ea typeface="ＭＳ Ｐゴシック" panose="020B0600070205080204" pitchFamily="34" charset="-128"/>
              </a:rPr>
              <a:t>Concept of operations of the system depends on what the user intends to do with the system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Single person travel (urban areas)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Multiple (2) persons (urban areas)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Small goods delivery (urban areas)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Single person travel (long distance)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000" dirty="0"/>
              <a:t>Small goods delivery (long distance)</a:t>
            </a:r>
          </a:p>
          <a:p>
            <a:pPr marL="0" indent="0">
              <a:buNone/>
            </a:pPr>
            <a:endParaRPr lang="en-US" altLang="en-US" sz="2000" dirty="0"/>
          </a:p>
          <a:p>
            <a:endParaRPr lang="en-AU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DC1EAD64-1575-4E13-92D7-41C7E3DF36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64285453-D515-4BCB-A50B-3A8EC1FBBB07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4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478F5-CA62-B4BC-CE34-7FC8114B3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EB2C93-BCC1-91E2-018C-AF946C77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D2DB608-E2D4-5FBC-A42E-31922E511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229600" cy="1120775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Type A (Single person urban areas)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B9C0BD0D-C54A-336E-6284-08DA3992D0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330036"/>
            <a:ext cx="8229600" cy="5034252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helmet on.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Release the stand.  Hands to hold the handles.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Sit on the bicycle.  Feet on ground to support bicycle.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Insert key to bicycle.  Turn power on.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right handle forward to increase speed, allow right handle to relax to continue without adding power.  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System limits max. speed 20 kmph (urban limit)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If more power is required, activate power surge function, then cycle paddle to assist.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steering column to turn direction.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To stop, turn right handle backward to activate regenerative brake.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Wait to stop then put feet on ground to support bicycle.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power off.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Step out of bicycle.  </a:t>
            </a:r>
          </a:p>
          <a:p>
            <a:pPr marL="342900" indent="-342900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on stand.</a:t>
            </a:r>
          </a:p>
          <a:p>
            <a:pPr>
              <a:spcBef>
                <a:spcPts val="0"/>
              </a:spcBef>
              <a:defRPr/>
            </a:pPr>
            <a:endParaRPr lang="en-AU" altLang="en-US" sz="2000" dirty="0">
              <a:ea typeface="ＭＳ Ｐゴシック" panose="020B0600070205080204" pitchFamily="34" charset="-128"/>
            </a:endParaRPr>
          </a:p>
          <a:p>
            <a:pPr marL="781050" lvl="1" indent="-457200">
              <a:spcBef>
                <a:spcPts val="0"/>
              </a:spcBef>
              <a:buFont typeface="+mj-lt"/>
              <a:buAutoNum type="alphaUcPeriod"/>
              <a:defRPr/>
            </a:pPr>
            <a:endParaRPr lang="en-AU" altLang="en-US" sz="2000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0E419415-A14F-407C-1054-C7B0DFF70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DA576582-FC93-47BE-A5F6-219C17A7A16A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5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5C7873-E192-3E4B-675F-E3965BF5F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074B8-9FE1-D96A-B36C-E303FD517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9E5A0-456C-2183-46B9-161C03B80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B36C074-9FEA-01E9-4935-2384F1896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Hierarchy of Functions – Electric Bicycle Type A operation Single person travel (urban areas)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74192098-B609-51D1-851C-5A7075D0D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6621" y="2094617"/>
            <a:ext cx="3471863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travel around town on two wheels (1 rider)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B6D95FD-32CA-A731-20BA-9D3C6994A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2" y="4690352"/>
            <a:ext cx="1058182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5EAE904-DA30-70C3-6057-907027DE6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315" y="4695367"/>
            <a:ext cx="1243917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ED40094A-5225-9500-29DD-5E815E11C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867" y="4690351"/>
            <a:ext cx="103851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7EB632E3-C40B-AA4C-9F4C-E1CB06FC2622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419749" y="1977548"/>
            <a:ext cx="1887849" cy="353776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EAB1EBED-78C9-4BD0-9F1C-F0F9A5C61615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752413" y="3310212"/>
            <a:ext cx="1887848" cy="87243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E705A766-B4BB-80D6-C5D2-3D0546A53A38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092981" y="2655796"/>
            <a:ext cx="1892864" cy="218627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8D45AFDC-D44A-8A50-171A-75C6EF5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918" y="4690350"/>
            <a:ext cx="1119308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BB920E34-77E8-76E4-4A68-DAAEFDBEDC87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389140" y="3545917"/>
            <a:ext cx="1887847" cy="40101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3F1DAC8D-E1C7-ABC1-2DEF-D3085B964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042" y="4697485"/>
            <a:ext cx="1211145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CE2D5C3D-4226-7F70-9F6E-34AF800AEEB9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4077593" y="2857463"/>
            <a:ext cx="1894982" cy="178506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9079E-B2C4-A80D-5A22-2338F10FC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72228-603A-B551-5C64-8E42922BF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5D3AF-9B3C-D36B-FB03-15913DAF8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6</a:t>
            </a:fld>
            <a:endParaRPr lang="en-AU" altLang="en-US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445CB827-E7C4-1F54-F6EB-1EF21E74D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2003" y="4697485"/>
            <a:ext cx="1052341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9" name="AutoShape 43">
            <a:extLst>
              <a:ext uri="{FF2B5EF4-FFF2-40B4-BE49-F238E27FC236}">
                <a16:creationId xmlns:a16="http://schemas.microsoft.com/office/drawing/2014/main" id="{C2B91FD7-432F-703A-F7FB-8C60FDE7C5C9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752873" y="2182183"/>
            <a:ext cx="1894982" cy="313562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20">
            <a:extLst>
              <a:ext uri="{FF2B5EF4-FFF2-40B4-BE49-F238E27FC236}">
                <a16:creationId xmlns:a16="http://schemas.microsoft.com/office/drawing/2014/main" id="{27E7EADB-13A1-B094-1A87-A4CCC7DB9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54" y="4697485"/>
            <a:ext cx="10523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 – System security</a:t>
            </a:r>
            <a:endParaRPr lang="en-US" altLang="en-US" sz="1800" dirty="0"/>
          </a:p>
        </p:txBody>
      </p: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D73A09E0-F1CB-6174-4D08-6D26FE53A34C}"/>
              </a:ext>
            </a:extLst>
          </p:cNvPr>
          <p:cNvCxnSpPr>
            <a:cxnSpLocks noChangeShapeType="1"/>
            <a:stCxn id="20" idx="0"/>
            <a:endCxn id="12291" idx="2"/>
          </p:cNvCxnSpPr>
          <p:nvPr/>
        </p:nvCxnSpPr>
        <p:spPr bwMode="auto">
          <a:xfrm rot="16200000" flipV="1">
            <a:off x="5393898" y="1541158"/>
            <a:ext cx="1894982" cy="44176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7376792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1EA50-8857-81FC-93BF-453EC2453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85AEAB7-A707-6F80-7E3C-9178212939BD}"/>
              </a:ext>
            </a:extLst>
          </p:cNvPr>
          <p:cNvSpPr/>
          <p:nvPr/>
        </p:nvSpPr>
        <p:spPr bwMode="auto">
          <a:xfrm>
            <a:off x="1116646" y="1113370"/>
            <a:ext cx="6570779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C38F7-DB68-2865-900C-D6F4CB1F9CF3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Electric bicycle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100DA-A676-496F-27E4-3C4CBAD9D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/>
              <a:t>FFBD Type A (Single person urban areas)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857CFBCB-C67D-2FA4-5363-423A0F72867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195978" y="3664633"/>
            <a:ext cx="920668" cy="4102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FE5F775-4CF6-C3BB-D3CF-0BE40826A05F}"/>
              </a:ext>
            </a:extLst>
          </p:cNvPr>
          <p:cNvSpPr txBox="1"/>
          <p:nvPr/>
        </p:nvSpPr>
        <p:spPr>
          <a:xfrm>
            <a:off x="0" y="2566501"/>
            <a:ext cx="144016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Person at starting location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DB29E7C-CBF5-614D-2525-14D7053673B4}"/>
              </a:ext>
            </a:extLst>
          </p:cNvPr>
          <p:cNvSpPr txBox="1"/>
          <p:nvPr/>
        </p:nvSpPr>
        <p:spPr>
          <a:xfrm>
            <a:off x="7574923" y="5414632"/>
            <a:ext cx="152727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5F909C-18A1-4609-3A60-CECAA1721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1BD4305B-38EE-1D2F-9E84-D4554B20D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685" y="4454209"/>
            <a:ext cx="125571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93AFA148-9D33-ED44-B059-D96C2CC0C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99" y="1469813"/>
            <a:ext cx="1492034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4" name="Text Box 20">
            <a:extLst>
              <a:ext uri="{FF2B5EF4-FFF2-40B4-BE49-F238E27FC236}">
                <a16:creationId xmlns:a16="http://schemas.microsoft.com/office/drawing/2014/main" id="{0FD24C48-DE65-A425-C730-93799BD97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0747" y="1669841"/>
            <a:ext cx="1002547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EBB1FAAC-9519-0506-9FE9-E87BF4163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630" y="4277442"/>
            <a:ext cx="1390650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2C8CD311-52A7-FC34-0492-B8CF22271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390" y="3281431"/>
            <a:ext cx="1292487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5" name="Elbow Connector 8">
            <a:extLst>
              <a:ext uri="{FF2B5EF4-FFF2-40B4-BE49-F238E27FC236}">
                <a16:creationId xmlns:a16="http://schemas.microsoft.com/office/drawing/2014/main" id="{C5AF5D99-8174-3120-40F0-2B22E92A18C0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44500" y="2131533"/>
            <a:ext cx="1633799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8">
            <a:extLst>
              <a:ext uri="{FF2B5EF4-FFF2-40B4-BE49-F238E27FC236}">
                <a16:creationId xmlns:a16="http://schemas.microsoft.com/office/drawing/2014/main" id="{794D511B-F105-C32B-4E54-D5B446A955FC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3040877" y="3705658"/>
            <a:ext cx="912729" cy="83605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8">
            <a:extLst>
              <a:ext uri="{FF2B5EF4-FFF2-40B4-BE49-F238E27FC236}">
                <a16:creationId xmlns:a16="http://schemas.microsoft.com/office/drawing/2014/main" id="{8A5748EB-3B3D-7475-D141-CE018937784E}"/>
              </a:ext>
            </a:extLst>
          </p:cNvPr>
          <p:cNvCxnSpPr>
            <a:cxnSpLocks/>
          </p:cNvCxnSpPr>
          <p:nvPr/>
        </p:nvCxnSpPr>
        <p:spPr>
          <a:xfrm>
            <a:off x="3587943" y="2484030"/>
            <a:ext cx="901643" cy="44271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0E5123DC-10CC-8790-828D-3263CD95F115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6343294" y="2023784"/>
            <a:ext cx="1125983" cy="16271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8">
            <a:extLst>
              <a:ext uri="{FF2B5EF4-FFF2-40B4-BE49-F238E27FC236}">
                <a16:creationId xmlns:a16="http://schemas.microsoft.com/office/drawing/2014/main" id="{AA21E45E-3B9E-A64C-4735-BED2BBC995DA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4816280" y="3789263"/>
            <a:ext cx="187422" cy="996011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8">
            <a:extLst>
              <a:ext uri="{FF2B5EF4-FFF2-40B4-BE49-F238E27FC236}">
                <a16:creationId xmlns:a16="http://schemas.microsoft.com/office/drawing/2014/main" id="{5693FD26-4766-4EB6-DA0E-98FB9C018E99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7590399" y="5115929"/>
            <a:ext cx="1294614" cy="32167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9DABEC-2EAC-E118-D986-5D27D31D0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803082C-1885-2D0B-B319-F6EFEDCB6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7A19FD-5CD8-9509-662C-1BC8D1FD9CFF}"/>
              </a:ext>
            </a:extLst>
          </p:cNvPr>
          <p:cNvSpPr txBox="1"/>
          <p:nvPr/>
        </p:nvSpPr>
        <p:spPr>
          <a:xfrm>
            <a:off x="3459406" y="1072345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control activated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CDFD1-0FDA-7E01-28A3-256CD3EF52E9}"/>
              </a:ext>
            </a:extLst>
          </p:cNvPr>
          <p:cNvSpPr txBox="1"/>
          <p:nvPr/>
        </p:nvSpPr>
        <p:spPr>
          <a:xfrm>
            <a:off x="524040" y="1449731"/>
            <a:ext cx="1494479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</a:rPr>
              <a:t>Activation authorised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9DD30C5-6EE5-F1C5-E23F-30B93301FD06}"/>
              </a:ext>
            </a:extLst>
          </p:cNvPr>
          <p:cNvSpPr txBox="1"/>
          <p:nvPr/>
        </p:nvSpPr>
        <p:spPr>
          <a:xfrm>
            <a:off x="4246687" y="2573864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Control manual power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555474-7B5C-3D9A-CC3D-FA64A33D72D5}"/>
              </a:ext>
            </a:extLst>
          </p:cNvPr>
          <p:cNvSpPr txBox="1"/>
          <p:nvPr/>
        </p:nvSpPr>
        <p:spPr>
          <a:xfrm>
            <a:off x="6409144" y="2287868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auto-power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E0DFFC-F84E-664D-CA4C-49105500C332}"/>
              </a:ext>
            </a:extLst>
          </p:cNvPr>
          <p:cNvSpPr txBox="1"/>
          <p:nvPr/>
        </p:nvSpPr>
        <p:spPr>
          <a:xfrm>
            <a:off x="4918926" y="3732523"/>
            <a:ext cx="131311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manual-power </a:t>
            </a:r>
          </a:p>
        </p:txBody>
      </p:sp>
      <p:cxnSp>
        <p:nvCxnSpPr>
          <p:cNvPr id="28" name="Elbow Connector 8">
            <a:extLst>
              <a:ext uri="{FF2B5EF4-FFF2-40B4-BE49-F238E27FC236}">
                <a16:creationId xmlns:a16="http://schemas.microsoft.com/office/drawing/2014/main" id="{8D19C1F2-5E27-3C0E-1309-60C2A336A7F2}"/>
              </a:ext>
            </a:extLst>
          </p:cNvPr>
          <p:cNvCxnSpPr>
            <a:cxnSpLocks/>
          </p:cNvCxnSpPr>
          <p:nvPr/>
        </p:nvCxnSpPr>
        <p:spPr>
          <a:xfrm flipV="1">
            <a:off x="7589841" y="4186989"/>
            <a:ext cx="847410" cy="56120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1052B740-9267-2E96-1CA4-55C209A27D21}"/>
              </a:ext>
            </a:extLst>
          </p:cNvPr>
          <p:cNvSpPr txBox="1"/>
          <p:nvPr/>
        </p:nvSpPr>
        <p:spPr>
          <a:xfrm>
            <a:off x="7525720" y="3248291"/>
            <a:ext cx="1313113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System speed</a:t>
            </a:r>
          </a:p>
        </p:txBody>
      </p:sp>
      <p:cxnSp>
        <p:nvCxnSpPr>
          <p:cNvPr id="19" name="Elbow Connector 8">
            <a:extLst>
              <a:ext uri="{FF2B5EF4-FFF2-40B4-BE49-F238E27FC236}">
                <a16:creationId xmlns:a16="http://schemas.microsoft.com/office/drawing/2014/main" id="{7AEC8189-0524-3837-22E4-0D2400A9C4E5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570333" y="2131533"/>
            <a:ext cx="1001667" cy="24619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816731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747D4-CB0E-02B4-8099-9E60C109F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ECC91F3-2F19-88D9-8E3B-421D35E9F5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500" y="1145309"/>
            <a:ext cx="8229600" cy="5646016"/>
          </a:xfrm>
          <a:solidFill>
            <a:schemeClr val="bg1"/>
          </a:solidFill>
        </p:spPr>
        <p:txBody>
          <a:bodyPr/>
          <a:lstStyle/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extra seat at back of bicycle.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Both persons put helmets 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Release the stand.  Hands to hold the handles.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Driver sits on the bicycle, puts feet on ground to support bicycle.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Passenger sits on the bicycle.  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Driver Inserts key to bicycle.  Turn power on.</a:t>
            </a:r>
          </a:p>
          <a:p>
            <a:pPr marL="536575" indent="-536575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right handle forward to increase speed, allow right handle to relax to continue without adding power.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System limits max. speed 20 kmph (urban limit)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If more power is required, activate power surge function, then cycle paddle to assist.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steering column to turn direction.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To stop, turn right handle backward to activate regenerative brake.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Wait to stop then put feet on ground to support bicycle.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Turn power off.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Passenger steps out of bicycle.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Driver steps out of bicycle..  </a:t>
            </a:r>
          </a:p>
          <a:p>
            <a:pPr marL="534988" indent="-534988">
              <a:spcBef>
                <a:spcPts val="0"/>
              </a:spcBef>
              <a:buFontTx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Put on stand.</a:t>
            </a:r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id="{19322789-D9CF-BAEB-B819-56CF5E01A6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2750" y="133143"/>
            <a:ext cx="8229600" cy="922337"/>
          </a:xfrm>
          <a:noFill/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Type B (Multiple – 2 riders)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39969433-9B37-8E1D-8ED7-3DF35CD34A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DA576582-FC93-47BE-A5F6-219C17A7A16A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8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07246F-BAAC-2118-F5AD-C56957EA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6B57D7-DB34-3A27-EE19-879B08F3D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72536559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2639D-A8D3-4136-5F0A-B33FBB6E2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0A401F7-BBB4-BCFB-20AB-839A7025AC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Hierarchy of Functions – Electric Bicycle Type B operation (Multiple – 2 riders)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AD7A0262-37F1-2819-3D21-34A9266EC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264" y="1835120"/>
            <a:ext cx="3471863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travel around town on two wheels (2 riders)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46A69537-35FC-5797-FCAE-C12B8392F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5" y="4430855"/>
            <a:ext cx="1058182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Heavy duty bicycle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F280E51C-A93D-D302-5AFC-C1FFDA452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958" y="4435870"/>
            <a:ext cx="1243917" cy="132343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Bicycle system control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3CAEA9A0-FC74-34CF-0683-ADD7059ED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510" y="4430854"/>
            <a:ext cx="103851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Battery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4F18499B-7305-0CF5-D5D1-0CAF456D2585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407392" y="1718051"/>
            <a:ext cx="1887849" cy="353776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7CA75F4D-FF8C-D5EB-BBE5-03974C40FC32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740056" y="3050715"/>
            <a:ext cx="1887848" cy="87243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767BC528-1A2E-00AE-5EA0-3F46BEF27C32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080624" y="2396299"/>
            <a:ext cx="1892864" cy="218627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B8F3924B-25E1-C6CE-D830-9536EB8B5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1561" y="4430853"/>
            <a:ext cx="1119308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Manual assist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BF4EED24-3E2F-70E5-A48B-7D760525FCA4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376783" y="3286420"/>
            <a:ext cx="1887847" cy="40101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F093C911-B102-AED9-FF8E-C89FE85BE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9685" y="4437988"/>
            <a:ext cx="1211145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F5 – Goods carrier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B76C86F9-5D21-2F18-8FC8-4661445BA7E1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4065236" y="2597966"/>
            <a:ext cx="1894982" cy="178506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D78F5-7DB7-9C83-03CA-DC217A5F0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0BAF4-3BED-053B-9E43-408462300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92831-4BF8-8240-9300-58A43B603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9</a:t>
            </a:fld>
            <a:endParaRPr lang="en-AU" altLang="en-US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551A51FE-CCF0-38C5-3DA0-19035DA20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646" y="4437988"/>
            <a:ext cx="1052341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F6 – Armed seat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9" name="AutoShape 43">
            <a:extLst>
              <a:ext uri="{FF2B5EF4-FFF2-40B4-BE49-F238E27FC236}">
                <a16:creationId xmlns:a16="http://schemas.microsoft.com/office/drawing/2014/main" id="{9913E2BD-3EEE-0E0A-5762-3B560F985D9B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740516" y="1922686"/>
            <a:ext cx="1894982" cy="313562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20">
            <a:extLst>
              <a:ext uri="{FF2B5EF4-FFF2-40B4-BE49-F238E27FC236}">
                <a16:creationId xmlns:a16="http://schemas.microsoft.com/office/drawing/2014/main" id="{EBD93FB5-F27C-2782-E5D4-6881F70B8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1697" y="4437988"/>
            <a:ext cx="10523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F7 – System security</a:t>
            </a:r>
            <a:endParaRPr lang="en-US" altLang="en-US" sz="1800" dirty="0"/>
          </a:p>
        </p:txBody>
      </p: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BD2DD285-259D-D323-4172-C96633087F8E}"/>
              </a:ext>
            </a:extLst>
          </p:cNvPr>
          <p:cNvCxnSpPr>
            <a:cxnSpLocks noChangeShapeType="1"/>
            <a:stCxn id="20" idx="0"/>
            <a:endCxn id="12291" idx="2"/>
          </p:cNvCxnSpPr>
          <p:nvPr/>
        </p:nvCxnSpPr>
        <p:spPr bwMode="auto">
          <a:xfrm rot="16200000" flipV="1">
            <a:off x="5381541" y="1281661"/>
            <a:ext cx="1894982" cy="44176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598415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4734</TotalTime>
  <Words>2045</Words>
  <Application>Microsoft Office PowerPoint</Application>
  <PresentationFormat>On-screen Show (4:3)</PresentationFormat>
  <Paragraphs>368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ＭＳ Ｐゴシック</vt:lpstr>
      <vt:lpstr>Arial</vt:lpstr>
      <vt:lpstr>Times New Roman</vt:lpstr>
      <vt:lpstr>Blank</vt:lpstr>
      <vt:lpstr>MIET2385 Systems Engineering Principles  Systems Engineering V Lifecycle – High Level Design – Functional Analysis – Tutorial – Electrical bicycle</vt:lpstr>
      <vt:lpstr>Function Re-use, Re-cycle, Re-generate</vt:lpstr>
      <vt:lpstr>Electric Bicycle</vt:lpstr>
      <vt:lpstr>Concept of Operations Electric Bicycle</vt:lpstr>
      <vt:lpstr>Concept of Operations Type A (Single person urban areas)</vt:lpstr>
      <vt:lpstr>Hierarchy of Functions – Electric Bicycle Type A operation Single person travel (urban areas)</vt:lpstr>
      <vt:lpstr>FFBD Type A (Single person urban areas)</vt:lpstr>
      <vt:lpstr>Concept of Operations Type B (Multiple – 2 riders)</vt:lpstr>
      <vt:lpstr>Hierarchy of Functions – Electric Bicycle Type B operation (Multiple – 2 riders)</vt:lpstr>
      <vt:lpstr>FFBD Type B (Two persons, urban areas)</vt:lpstr>
      <vt:lpstr>Concept of Operations Type C (Goods, urban area)</vt:lpstr>
      <vt:lpstr>Hierarchy of Functions – Electric Bicycle Type C operation (Goods, urban area)</vt:lpstr>
      <vt:lpstr>FFBD Type A (Two persons urban areas)</vt:lpstr>
      <vt:lpstr>Concept of Operations Type D (Single person, long distance)</vt:lpstr>
      <vt:lpstr>Hierarchy of Functions – Electric Bicycle Type D operation (Single person, long distance)</vt:lpstr>
      <vt:lpstr>FFBD Type D (Single person long distance)</vt:lpstr>
      <vt:lpstr>Concept of Operations Type E (Goods, long distance)</vt:lpstr>
      <vt:lpstr>Hierarchy of Functions – Electric Bicycle Type E operation (Goods, long distance)</vt:lpstr>
      <vt:lpstr>FFBD Type E (Goods, long distance)</vt:lpstr>
      <vt:lpstr>Hierarchy of Functions – Electric Bicycle</vt:lpstr>
      <vt:lpstr>F1 – Heavy duty bicycle FFBD</vt:lpstr>
      <vt:lpstr>Hierarchy of Functions – Electric Bicycle (amended due to F1)</vt:lpstr>
      <vt:lpstr>Concept of Operations – Rider authentication</vt:lpstr>
      <vt:lpstr>FFBD System security – rider authentication</vt:lpstr>
      <vt:lpstr>F7 – System security FFBD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John Mo</cp:lastModifiedBy>
  <cp:revision>276</cp:revision>
  <cp:lastPrinted>2015-07-27T06:55:47Z</cp:lastPrinted>
  <dcterms:created xsi:type="dcterms:W3CDTF">2010-05-29T11:35:21Z</dcterms:created>
  <dcterms:modified xsi:type="dcterms:W3CDTF">2025-08-28T14:16:14Z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52b3a1-dbcb-41fb-a452-370cf542753f_Enabled">
    <vt:lpwstr>true</vt:lpwstr>
  </property>
  <property fmtid="{D5CDD505-2E9C-101B-9397-08002B2CF9AE}" pid="3" name="MSIP_Label_1b52b3a1-dbcb-41fb-a452-370cf542753f_SetDate">
    <vt:lpwstr>2022-02-03T00:24:17Z</vt:lpwstr>
  </property>
  <property fmtid="{D5CDD505-2E9C-101B-9397-08002B2CF9AE}" pid="4" name="MSIP_Label_1b52b3a1-dbcb-41fb-a452-370cf542753f_Method">
    <vt:lpwstr>Privileged</vt:lpwstr>
  </property>
  <property fmtid="{D5CDD505-2E9C-101B-9397-08002B2CF9AE}" pid="5" name="MSIP_Label_1b52b3a1-dbcb-41fb-a452-370cf542753f_Name">
    <vt:lpwstr>Public</vt:lpwstr>
  </property>
  <property fmtid="{D5CDD505-2E9C-101B-9397-08002B2CF9AE}" pid="6" name="MSIP_Label_1b52b3a1-dbcb-41fb-a452-370cf542753f_SiteId">
    <vt:lpwstr>d1323671-cdbe-4417-b4d4-bdb24b51316b</vt:lpwstr>
  </property>
  <property fmtid="{D5CDD505-2E9C-101B-9397-08002B2CF9AE}" pid="7" name="MSIP_Label_1b52b3a1-dbcb-41fb-a452-370cf542753f_ActionId">
    <vt:lpwstr>df43bd18-5ace-43bc-b5ff-00007e7c811e</vt:lpwstr>
  </property>
  <property fmtid="{D5CDD505-2E9C-101B-9397-08002B2CF9AE}" pid="8" name="MSIP_Label_1b52b3a1-dbcb-41fb-a452-370cf542753f_ContentBits">
    <vt:lpwstr>0</vt:lpwstr>
  </property>
</Properties>
</file>