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9"/>
  </p:notesMasterIdLst>
  <p:sldIdLst>
    <p:sldId id="352" r:id="rId2"/>
    <p:sldId id="852" r:id="rId3"/>
    <p:sldId id="855" r:id="rId4"/>
    <p:sldId id="856" r:id="rId5"/>
    <p:sldId id="857" r:id="rId6"/>
    <p:sldId id="858" r:id="rId7"/>
    <p:sldId id="353" r:id="rId8"/>
  </p:sldIdLst>
  <p:sldSz cx="9144000" cy="6858000" type="screen4x3"/>
  <p:notesSz cx="7099300" cy="10234613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CC"/>
    <a:srgbClr val="66FFFF"/>
    <a:srgbClr val="CCFF66"/>
    <a:srgbClr val="3333CC"/>
    <a:srgbClr val="FFFF66"/>
    <a:srgbClr val="009900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264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129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29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99308D8E-A5B1-E52E-9A73-1EAC92271C0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B7E94FA0-F494-078D-4EE7-EACACB68A9D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8F5CFA2D-0893-FB1F-4F6C-54228C07E4F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C085CB79-FEA6-2CA4-B89B-874FD626570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582F25A5-81C1-C69D-7E8E-B17579A3DF4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BF9BF91F-F60D-3EBF-F9B6-86A67EE62D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F006B92-1848-40E0-BFF5-186ACB96F25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2625" y="1557338"/>
            <a:ext cx="6553200" cy="129540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2625" y="3357563"/>
            <a:ext cx="5859463" cy="503237"/>
          </a:xfrm>
        </p:spPr>
        <p:txBody>
          <a:bodyPr/>
          <a:lstStyle>
            <a:lvl1pPr marL="0" indent="0">
              <a:buFontTx/>
              <a:buNone/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23302752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94BAF3-ECD9-4799-C821-E4D3F18714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20DAE9F0-71D5-3B49-E19F-5A3A89F280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8C916DE0-A065-F7E3-317A-06FD5E5383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179E6-9796-4242-9064-BA1A9289B06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26213104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638"/>
            <a:ext cx="2057400" cy="58912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74638"/>
            <a:ext cx="6019800" cy="58912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A13A48D-416A-970E-140B-91BABAC127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2FDC341A-F521-03D5-3DEC-632FF33255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F8250CFF-4457-A8A9-8914-3D716DD0A6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00278-83E4-488F-BF45-3233AD142F49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657408604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2263"/>
            <a:ext cx="301942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shpContentSlideFooter">
            <a:extLst>
              <a:ext uri="{FF2B5EF4-FFF2-40B4-BE49-F238E27FC236}">
                <a16:creationId xmlns:a16="http://schemas.microsoft.com/office/drawing/2014/main" id="{A109D0B9-BF2B-08D8-B409-00AA9E5FCB3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r>
              <a:rPr lang="en-US" altLang="en-US"/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148078573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1514018-1B65-9592-7AE9-CB5C0B7B4C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32C75E54-A1F6-E522-313C-47EC63F5A8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248FE3A6-A35D-15D6-8620-B55C706533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2B03A-5ACE-4E97-897C-1141C194C80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79835851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7790B00-D58D-4E63-009F-D0EE55E7D1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117FB830-55C8-D769-4B0F-073CBE506E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8C612DD2-1B6B-2BFA-443E-5EC576BA99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1C0AF-1EF1-4985-92F6-32482D26225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64485021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00163"/>
            <a:ext cx="4038600" cy="4865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300163"/>
            <a:ext cx="4038600" cy="4865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548DD4-915F-36F6-464F-71073E1B05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6E0E5CD9-E9A1-BD7C-6DFC-3126AACC05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480B0FBE-D635-6B3E-BCDF-780E91A87B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4E14B-3205-4A80-9819-EB1940D8F44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273815941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23D7950-1FA3-F4EE-A4B1-2DA4753B9B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B986ABEB-B12C-AE1D-B77F-9A7043E122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" name="Rectangle 20">
            <a:extLst>
              <a:ext uri="{FF2B5EF4-FFF2-40B4-BE49-F238E27FC236}">
                <a16:creationId xmlns:a16="http://schemas.microsoft.com/office/drawing/2014/main" id="{AB6E6488-C7E0-540B-65F7-AF819208EA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49E0AE-F610-4B2A-B414-02DE1CE263E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202097885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17E30B-2341-F33F-17C1-471FD27AE1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7818BBE3-57FB-DE42-CEB7-E774C8AF8C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D79F5F23-5DE4-88F7-31AE-1B7621057B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B4154-F83A-4A3B-96DD-2DDC198E1D9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444163123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B13758A-6711-D303-FF66-24E4427139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DF43140B-481A-9F13-4CEC-4E90618AD3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4" name="Rectangle 20">
            <a:extLst>
              <a:ext uri="{FF2B5EF4-FFF2-40B4-BE49-F238E27FC236}">
                <a16:creationId xmlns:a16="http://schemas.microsoft.com/office/drawing/2014/main" id="{30D0ECCF-50DB-D81B-647B-E5A83C5C3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0C432-25B8-4043-A7D7-BAA371349A9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753151528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8D4E63-8CC2-DC12-E6DD-268B76DFD8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514722B6-4E52-E8F4-12E1-35E1F9DB82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5099059D-F063-B5F0-DD9B-61476843EC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67617-D113-46D7-B02D-F6D284ED186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089494111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7209DD-14B4-38D1-34FD-91216837A9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88E94ACE-6A4B-21D2-CDB4-A582D52CBB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BF673FB3-E7F6-E61C-6FCA-7A6479DAF2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3AA75-6E21-4714-9A32-DD1C77BD0B4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99654483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1" descr="core footer">
            <a:extLst>
              <a:ext uri="{FF2B5EF4-FFF2-40B4-BE49-F238E27FC236}">
                <a16:creationId xmlns:a16="http://schemas.microsoft.com/office/drawing/2014/main" id="{4760BE8D-D2F7-0303-B272-11CBC0199C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7C1BD187-130C-EE91-C17E-886C5F9935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74638"/>
            <a:ext cx="82296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Header 1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4FE4C8CA-03A7-241D-514C-5BD899FEC4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00163"/>
            <a:ext cx="8229600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AA9AF0A-D4BB-F5DD-049A-4F11913B66B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4500" y="6565900"/>
            <a:ext cx="2133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091" name="Rectangle 19">
            <a:extLst>
              <a:ext uri="{FF2B5EF4-FFF2-40B4-BE49-F238E27FC236}">
                <a16:creationId xmlns:a16="http://schemas.microsoft.com/office/drawing/2014/main" id="{6CF83A93-490B-1E7F-F7F5-6EAB1A43982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11438" y="6575425"/>
            <a:ext cx="383222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base" hangingPunct="1">
              <a:defRPr sz="11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3092" name="Rectangle 20">
            <a:extLst>
              <a:ext uri="{FF2B5EF4-FFF2-40B4-BE49-F238E27FC236}">
                <a16:creationId xmlns:a16="http://schemas.microsoft.com/office/drawing/2014/main" id="{183B834A-8574-CA75-645B-CC84A993D8C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23038" y="6578600"/>
            <a:ext cx="2133600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/>
            </a:lvl1pPr>
          </a:lstStyle>
          <a:p>
            <a:pPr>
              <a:defRPr/>
            </a:pPr>
            <a:fld id="{02C16424-26AE-4D47-B63D-2C5F74BC0F5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2" r:id="rId1"/>
    <p:sldLayoutId id="2147484112" r:id="rId2"/>
    <p:sldLayoutId id="2147484113" r:id="rId3"/>
    <p:sldLayoutId id="2147484114" r:id="rId4"/>
    <p:sldLayoutId id="2147484115" r:id="rId5"/>
    <p:sldLayoutId id="2147484116" r:id="rId6"/>
    <p:sldLayoutId id="2147484117" r:id="rId7"/>
    <p:sldLayoutId id="2147484118" r:id="rId8"/>
    <p:sldLayoutId id="2147484119" r:id="rId9"/>
    <p:sldLayoutId id="2147484120" r:id="rId10"/>
    <p:sldLayoutId id="2147484121" r:id="rId11"/>
    <p:sldLayoutId id="2147484123" r:id="rId12"/>
  </p:sldLayoutIdLst>
  <p:transition spd="slow">
    <p:wipe/>
  </p:transition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spcBef>
          <a:spcPct val="50000"/>
        </a:spcBef>
        <a:spcAft>
          <a:spcPct val="0"/>
        </a:spcAft>
        <a:buClr>
          <a:srgbClr val="887E6E"/>
        </a:buClr>
        <a:buChar char="•"/>
        <a:defRPr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485775" indent="-161925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795338" indent="-161925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090613" indent="-166688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1390650" indent="-171450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18478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6pPr>
      <a:lvl7pPr marL="23050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7pPr>
      <a:lvl8pPr marL="27622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8pPr>
      <a:lvl9pPr marL="32194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B871FB5C-AB18-749D-69E0-B6FAD003B28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68350" y="730377"/>
            <a:ext cx="7607300" cy="3032125"/>
          </a:xfrm>
        </p:spPr>
        <p:txBody>
          <a:bodyPr/>
          <a:lstStyle/>
          <a:p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MIET2385</a:t>
            </a: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Systems Engineering Principles</a:t>
            </a: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Systems Engineering V Lifecycle – Model Based Systems Engineering – Tutorial – Driverless Car</a:t>
            </a:r>
            <a:endParaRPr lang="en-US" altLang="en-US" sz="330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3EAFB-72A3-B6AA-7909-1072157AB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5CFD2689-DB4C-98AD-84ED-A482E7510D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229600" cy="1318694"/>
          </a:xfrm>
        </p:spPr>
        <p:txBody>
          <a:bodyPr/>
          <a:lstStyle/>
          <a:p>
            <a:r>
              <a:rPr lang="en-AU" altLang="en-US" sz="33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Insert your name, student number and program BEFORE submitting to CANVAS</a:t>
            </a:r>
            <a:endParaRPr lang="en-US" altLang="en-US" sz="33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123" name="Rectangle 7">
            <a:extLst>
              <a:ext uri="{FF2B5EF4-FFF2-40B4-BE49-F238E27FC236}">
                <a16:creationId xmlns:a16="http://schemas.microsoft.com/office/drawing/2014/main" id="{D01A2D70-F0DE-747C-E08A-603CBDE74D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2006082"/>
            <a:ext cx="8229600" cy="415976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Name</a:t>
            </a:r>
          </a:p>
          <a:p>
            <a:pPr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Student number</a:t>
            </a:r>
          </a:p>
          <a:p>
            <a:pPr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Program</a:t>
            </a:r>
          </a:p>
          <a:p>
            <a:pPr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DB19AF-BFC9-94C1-69ED-CE261BC3D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26A7EF-97DC-BE0F-8B66-AC41B0FF7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4F15FD-5147-4ABF-F7D3-F1AD0C97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1C8051-CF3C-405B-A92E-5156C46B7D7B}" type="slidenum">
              <a:rPr lang="en-AU" altLang="en-US" smtClean="0"/>
              <a:pPr>
                <a:defRPr/>
              </a:pPr>
              <a:t>2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745900219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CD3FB48-A104-AF87-D928-D4DC548411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>
                <a:ea typeface="ＭＳ Ｐゴシック" panose="020B0600070205080204" pitchFamily="34" charset="-128"/>
              </a:rPr>
              <a:t>Google Self-driving Car System</a:t>
            </a:r>
          </a:p>
        </p:txBody>
      </p:sp>
      <p:sp>
        <p:nvSpPr>
          <p:cNvPr id="7171" name="Date Placeholder 2">
            <a:extLst>
              <a:ext uri="{FF2B5EF4-FFF2-40B4-BE49-F238E27FC236}">
                <a16:creationId xmlns:a16="http://schemas.microsoft.com/office/drawing/2014/main" id="{96F04921-DB42-10B9-706D-DC44D582DB6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>
                <a:solidFill>
                  <a:schemeClr val="bg1"/>
                </a:solidFill>
              </a:rPr>
              <a:t>RMIT University©2025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56BFBC-D05C-F535-842B-58F9D78D0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  <a:endParaRPr lang="en-AU" dirty="0"/>
          </a:p>
        </p:txBody>
      </p:sp>
      <p:sp>
        <p:nvSpPr>
          <p:cNvPr id="7173" name="Slide Number Placeholder 4">
            <a:extLst>
              <a:ext uri="{FF2B5EF4-FFF2-40B4-BE49-F238E27FC236}">
                <a16:creationId xmlns:a16="http://schemas.microsoft.com/office/drawing/2014/main" id="{9EE73C4D-6159-3E6A-8841-97719BEEF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3DF5DF0-8768-447E-BF7E-2CFA80239EE8}" type="slidenum">
              <a:rPr lang="en-AU" altLang="en-US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AU" altLang="en-US">
              <a:solidFill>
                <a:schemeClr val="bg1"/>
              </a:solidFill>
            </a:endParaRPr>
          </a:p>
        </p:txBody>
      </p:sp>
      <p:pic>
        <p:nvPicPr>
          <p:cNvPr id="7174" name="Picture 2" descr="Google self-driving cars pass 300,000 mile mark">
            <a:extLst>
              <a:ext uri="{FF2B5EF4-FFF2-40B4-BE49-F238E27FC236}">
                <a16:creationId xmlns:a16="http://schemas.microsoft.com/office/drawing/2014/main" id="{2B36A1FF-159E-D18B-BF72-E28038FA74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93825"/>
            <a:ext cx="9144000" cy="517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Box 1">
            <a:extLst>
              <a:ext uri="{FF2B5EF4-FFF2-40B4-BE49-F238E27FC236}">
                <a16:creationId xmlns:a16="http://schemas.microsoft.com/office/drawing/2014/main" id="{DD1C04ED-3E75-AE24-4D52-8642323C6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925513"/>
            <a:ext cx="2171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sz="1800">
                <a:solidFill>
                  <a:schemeClr val="tx1"/>
                </a:solidFill>
              </a:rPr>
              <a:t>https://waymo.com/</a:t>
            </a:r>
          </a:p>
        </p:txBody>
      </p:sp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70A1C54B-63E5-42B9-8B6B-2A62856E5F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z="36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Actors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D68113EA-93AF-4FC4-AC5C-47FFBEF3CA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/>
              <a:t>Use Capella to create Actor model</a:t>
            </a:r>
          </a:p>
          <a:p>
            <a:r>
              <a:rPr lang="en-US" altLang="en-US" sz="2000" dirty="0"/>
              <a:t>You can capture </a:t>
            </a:r>
            <a:r>
              <a:rPr lang="en-US" altLang="en-US" sz="2000" dirty="0" err="1"/>
              <a:t>screendump</a:t>
            </a:r>
            <a:r>
              <a:rPr lang="en-US" altLang="en-US" sz="2000" dirty="0"/>
              <a:t> of your Capella Actor diagram</a:t>
            </a:r>
          </a:p>
          <a:p>
            <a:endParaRPr lang="en-AU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DC1EAD64-1575-4E13-92D7-41C7E3DF36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/>
            <a:fld id="{64285453-D515-4BCB-A50B-3A8EC1FBBB07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</a:rPr>
              <a:pPr algn="l"/>
              <a:t>4</a:t>
            </a:fld>
            <a:endParaRPr lang="en-US" altLang="en-US" sz="1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5478F5-CA62-B4BC-CE34-7FC8114B3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EB2C93-BCC1-91E2-018C-AF946C773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pic>
        <p:nvPicPr>
          <p:cNvPr id="5" name="Picture 2" descr="Google self-driving cars pass 300,000 mile mark">
            <a:extLst>
              <a:ext uri="{FF2B5EF4-FFF2-40B4-BE49-F238E27FC236}">
                <a16:creationId xmlns:a16="http://schemas.microsoft.com/office/drawing/2014/main" id="{B90EAA8F-9A86-CD5E-0559-703B9E098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3266" y="0"/>
            <a:ext cx="2180734" cy="1233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47F93FBF-3772-62A1-EA57-E4757804A0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1" y="274638"/>
            <a:ext cx="6142038" cy="922337"/>
          </a:xfrm>
        </p:spPr>
        <p:txBody>
          <a:bodyPr/>
          <a:lstStyle/>
          <a:p>
            <a:r>
              <a:rPr lang="en-AU" altLang="en-US" sz="3200" dirty="0">
                <a:ea typeface="ＭＳ Ｐゴシック" panose="020B0600070205080204" pitchFamily="34" charset="-128"/>
              </a:rPr>
              <a:t>Functions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FE4D3041-8737-A1C0-E9BC-F9EA500368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1" y="1442244"/>
            <a:ext cx="8229600" cy="4865687"/>
          </a:xfrm>
        </p:spPr>
        <p:txBody>
          <a:bodyPr/>
          <a:lstStyle/>
          <a:p>
            <a:r>
              <a:rPr lang="en-US" altLang="en-US" sz="2000" dirty="0"/>
              <a:t>Use Capella to create Function model</a:t>
            </a:r>
          </a:p>
          <a:p>
            <a:r>
              <a:rPr lang="en-US" altLang="en-US" sz="2000" dirty="0"/>
              <a:t>You can capture </a:t>
            </a:r>
            <a:r>
              <a:rPr lang="en-US" altLang="en-US" sz="2000" dirty="0" err="1"/>
              <a:t>screendump</a:t>
            </a:r>
            <a:r>
              <a:rPr lang="en-US" altLang="en-US" sz="2000" dirty="0"/>
              <a:t> of your Capella Function diagram</a:t>
            </a:r>
          </a:p>
          <a:p>
            <a:pPr marL="342900" indent="-342900">
              <a:buFontTx/>
              <a:buAutoNum type="arabicPeriod"/>
            </a:pPr>
            <a:endParaRPr lang="en-US" altLang="en-US" sz="2000" dirty="0">
              <a:ea typeface="ＭＳ Ｐゴシック" panose="020B0600070205080204" pitchFamily="34" charset="-128"/>
            </a:endParaRPr>
          </a:p>
        </p:txBody>
      </p:sp>
      <p:sp>
        <p:nvSpPr>
          <p:cNvPr id="8196" name="Date Placeholder 3">
            <a:extLst>
              <a:ext uri="{FF2B5EF4-FFF2-40B4-BE49-F238E27FC236}">
                <a16:creationId xmlns:a16="http://schemas.microsoft.com/office/drawing/2014/main" id="{7F429B54-5BCF-F62E-FEEF-C24B8EA2318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100"/>
              <a:t>RMIT University©2025</a:t>
            </a:r>
            <a:endParaRPr lang="en-AU" altLang="en-US" sz="110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694B8-1FE1-539B-F509-B8806CBBA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8198" name="Slide Number Placeholder 5">
            <a:extLst>
              <a:ext uri="{FF2B5EF4-FFF2-40B4-BE49-F238E27FC236}">
                <a16:creationId xmlns:a16="http://schemas.microsoft.com/office/drawing/2014/main" id="{45F24B46-424D-DF4C-C9D5-7B3C337955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176774F-3612-448D-B794-1D2567BC4CBC}" type="slidenum">
              <a:rPr lang="en-AU" altLang="en-US" sz="1100" smtClean="0"/>
              <a:pPr/>
              <a:t>5</a:t>
            </a:fld>
            <a:endParaRPr lang="en-AU" altLang="en-US" sz="1100"/>
          </a:p>
        </p:txBody>
      </p:sp>
      <p:pic>
        <p:nvPicPr>
          <p:cNvPr id="3" name="Picture 2" descr="Google self-driving cars pass 300,000 mile mark">
            <a:extLst>
              <a:ext uri="{FF2B5EF4-FFF2-40B4-BE49-F238E27FC236}">
                <a16:creationId xmlns:a16="http://schemas.microsoft.com/office/drawing/2014/main" id="{4BA90090-A3F7-AE34-975E-37216D4D28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3266" y="0"/>
            <a:ext cx="2180734" cy="1233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803C63-B05D-A373-0AA7-A0FC75364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BDF073B7-9866-9625-E34B-C725CBF0E8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6516688" cy="1191591"/>
          </a:xfrm>
        </p:spPr>
        <p:txBody>
          <a:bodyPr/>
          <a:lstStyle/>
          <a:p>
            <a:r>
              <a:rPr lang="en-AU" altLang="en-US" sz="3600" dirty="0">
                <a:ea typeface="ＭＳ Ｐゴシック" panose="020B0600070205080204" pitchFamily="34" charset="-128"/>
              </a:rPr>
              <a:t>Sequence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22614C3F-4BE1-5793-BA9A-1353A4A768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310185"/>
            <a:ext cx="8229600" cy="4855665"/>
          </a:xfrm>
        </p:spPr>
        <p:txBody>
          <a:bodyPr/>
          <a:lstStyle/>
          <a:p>
            <a:r>
              <a:rPr lang="en-US" altLang="en-US" sz="2000" dirty="0"/>
              <a:t>Use Capella to create Sequence model</a:t>
            </a:r>
          </a:p>
          <a:p>
            <a:r>
              <a:rPr lang="en-US" altLang="en-US" sz="2000" dirty="0"/>
              <a:t>You can capture </a:t>
            </a:r>
            <a:r>
              <a:rPr lang="en-US" altLang="en-US" sz="2000" dirty="0" err="1"/>
              <a:t>screendump</a:t>
            </a:r>
            <a:r>
              <a:rPr lang="en-US" altLang="en-US" sz="2000" dirty="0"/>
              <a:t> of your Capella Sequence diagram</a:t>
            </a:r>
          </a:p>
        </p:txBody>
      </p:sp>
      <p:sp>
        <p:nvSpPr>
          <p:cNvPr id="8196" name="Date Placeholder 3">
            <a:extLst>
              <a:ext uri="{FF2B5EF4-FFF2-40B4-BE49-F238E27FC236}">
                <a16:creationId xmlns:a16="http://schemas.microsoft.com/office/drawing/2014/main" id="{F0A62F59-101A-7309-AABF-A90614DA071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100"/>
              <a:t>RMIT University©2025</a:t>
            </a:r>
            <a:endParaRPr lang="en-AU" altLang="en-US" sz="110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D08772-08DB-65F7-2D4A-4C4B4AC1F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8198" name="Slide Number Placeholder 5">
            <a:extLst>
              <a:ext uri="{FF2B5EF4-FFF2-40B4-BE49-F238E27FC236}">
                <a16:creationId xmlns:a16="http://schemas.microsoft.com/office/drawing/2014/main" id="{40BC4EA0-3E9B-133F-C3D3-780BC5C28C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176774F-3612-448D-B794-1D2567BC4CBC}" type="slidenum">
              <a:rPr lang="en-AU" altLang="en-US" sz="1100" smtClean="0"/>
              <a:pPr/>
              <a:t>6</a:t>
            </a:fld>
            <a:endParaRPr lang="en-AU" altLang="en-US" sz="1100"/>
          </a:p>
        </p:txBody>
      </p:sp>
      <p:pic>
        <p:nvPicPr>
          <p:cNvPr id="3" name="Picture 2" descr="Google self-driving cars pass 300,000 mile mark">
            <a:extLst>
              <a:ext uri="{FF2B5EF4-FFF2-40B4-BE49-F238E27FC236}">
                <a16:creationId xmlns:a16="http://schemas.microsoft.com/office/drawing/2014/main" id="{3A7A50A4-FDA3-EE0A-5C1A-C6A15299C8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3266" y="0"/>
            <a:ext cx="2180734" cy="1233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4378879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>
            <a:extLst>
              <a:ext uri="{FF2B5EF4-FFF2-40B4-BE49-F238E27FC236}">
                <a16:creationId xmlns:a16="http://schemas.microsoft.com/office/drawing/2014/main" id="{935B6B46-A561-0220-E9E2-8D3884825740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1052513"/>
            <a:ext cx="8496300" cy="2087562"/>
          </a:xfrm>
        </p:spPr>
        <p:txBody>
          <a:bodyPr/>
          <a:lstStyle/>
          <a:p>
            <a:r>
              <a:rPr lang="en-AU" altLang="en-US" sz="4200">
                <a:solidFill>
                  <a:schemeClr val="bg1"/>
                </a:solidFill>
                <a:ea typeface="ＭＳ Ｐゴシック" panose="020B0600070205080204" pitchFamily="34" charset="-128"/>
              </a:rPr>
              <a:t>Questions?</a:t>
            </a:r>
            <a:endParaRPr lang="en-US" altLang="en-US" sz="420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9459" name="Rectangle 5">
            <a:extLst>
              <a:ext uri="{FF2B5EF4-FFF2-40B4-BE49-F238E27FC236}">
                <a16:creationId xmlns:a16="http://schemas.microsoft.com/office/drawing/2014/main" id="{C04BFA83-FBB6-A87D-810A-C6246752D4F7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Blank">
  <a:themeElements>
    <a:clrScheme name="Blank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EBDB0"/>
      </a:accent1>
      <a:accent2>
        <a:srgbClr val="EE3224"/>
      </a:accent2>
      <a:accent3>
        <a:srgbClr val="FFFFFF"/>
      </a:accent3>
      <a:accent4>
        <a:srgbClr val="000000"/>
      </a:accent4>
      <a:accent5>
        <a:srgbClr val="DBDBD4"/>
      </a:accent5>
      <a:accent6>
        <a:srgbClr val="D82C20"/>
      </a:accent6>
      <a:hlink>
        <a:srgbClr val="000000"/>
      </a:hlink>
      <a:folHlink>
        <a:srgbClr val="FFEE00"/>
      </a:folHlink>
    </a:clrScheme>
    <a:fontScheme name="Blan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EBDB0"/>
        </a:accent1>
        <a:accent2>
          <a:srgbClr val="EE3224"/>
        </a:accent2>
        <a:accent3>
          <a:srgbClr val="FFFFFF"/>
        </a:accent3>
        <a:accent4>
          <a:srgbClr val="000000"/>
        </a:accent4>
        <a:accent5>
          <a:srgbClr val="DBDBD4"/>
        </a:accent5>
        <a:accent6>
          <a:srgbClr val="D82C20"/>
        </a:accent6>
        <a:hlink>
          <a:srgbClr val="000000"/>
        </a:hlink>
        <a:folHlink>
          <a:srgbClr val="FFE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b52b3a1-dbcb-41fb-a452-370cf542753f}" enabled="1" method="Privileged" siteId="{d1323671-cdbe-4417-b4d4-bdb24b51316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4537</TotalTime>
  <Words>137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ＭＳ Ｐゴシック</vt:lpstr>
      <vt:lpstr>Arial</vt:lpstr>
      <vt:lpstr>Times New Roman</vt:lpstr>
      <vt:lpstr>Blank</vt:lpstr>
      <vt:lpstr>MIET2385 Systems Engineering Principles  Systems Engineering V Lifecycle – Model Based Systems Engineering – Tutorial – Driverless Car</vt:lpstr>
      <vt:lpstr>Insert your name, student number and program BEFORE submitting to CANVAS</vt:lpstr>
      <vt:lpstr>Google Self-driving Car System</vt:lpstr>
      <vt:lpstr>Actors</vt:lpstr>
      <vt:lpstr>Functions</vt:lpstr>
      <vt:lpstr>Sequence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Mo</dc:creator>
  <cp:lastModifiedBy>John Mo</cp:lastModifiedBy>
  <cp:revision>269</cp:revision>
  <cp:lastPrinted>2015-07-27T06:55:47Z</cp:lastPrinted>
  <dcterms:created xsi:type="dcterms:W3CDTF">2010-05-29T11:35:21Z</dcterms:created>
  <dcterms:modified xsi:type="dcterms:W3CDTF">2025-07-20T07:40:37Z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b52b3a1-dbcb-41fb-a452-370cf542753f_Enabled">
    <vt:lpwstr>true</vt:lpwstr>
  </property>
  <property fmtid="{D5CDD505-2E9C-101B-9397-08002B2CF9AE}" pid="3" name="MSIP_Label_1b52b3a1-dbcb-41fb-a452-370cf542753f_SetDate">
    <vt:lpwstr>2022-02-03T00:24:17Z</vt:lpwstr>
  </property>
  <property fmtid="{D5CDD505-2E9C-101B-9397-08002B2CF9AE}" pid="4" name="MSIP_Label_1b52b3a1-dbcb-41fb-a452-370cf542753f_Method">
    <vt:lpwstr>Privileged</vt:lpwstr>
  </property>
  <property fmtid="{D5CDD505-2E9C-101B-9397-08002B2CF9AE}" pid="5" name="MSIP_Label_1b52b3a1-dbcb-41fb-a452-370cf542753f_Name">
    <vt:lpwstr>Public</vt:lpwstr>
  </property>
  <property fmtid="{D5CDD505-2E9C-101B-9397-08002B2CF9AE}" pid="6" name="MSIP_Label_1b52b3a1-dbcb-41fb-a452-370cf542753f_SiteId">
    <vt:lpwstr>d1323671-cdbe-4417-b4d4-bdb24b51316b</vt:lpwstr>
  </property>
  <property fmtid="{D5CDD505-2E9C-101B-9397-08002B2CF9AE}" pid="7" name="MSIP_Label_1b52b3a1-dbcb-41fb-a452-370cf542753f_ActionId">
    <vt:lpwstr>df43bd18-5ace-43bc-b5ff-00007e7c811e</vt:lpwstr>
  </property>
  <property fmtid="{D5CDD505-2E9C-101B-9397-08002B2CF9AE}" pid="8" name="MSIP_Label_1b52b3a1-dbcb-41fb-a452-370cf542753f_ContentBits">
    <vt:lpwstr>0</vt:lpwstr>
  </property>
</Properties>
</file>