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7"/>
  </p:notesMasterIdLst>
  <p:sldIdLst>
    <p:sldId id="352" r:id="rId2"/>
    <p:sldId id="852" r:id="rId3"/>
    <p:sldId id="870" r:id="rId4"/>
    <p:sldId id="871" r:id="rId5"/>
    <p:sldId id="872" r:id="rId6"/>
    <p:sldId id="873" r:id="rId7"/>
    <p:sldId id="591" r:id="rId8"/>
    <p:sldId id="867" r:id="rId9"/>
    <p:sldId id="868" r:id="rId10"/>
    <p:sldId id="887" r:id="rId11"/>
    <p:sldId id="888" r:id="rId12"/>
    <p:sldId id="889" r:id="rId13"/>
    <p:sldId id="890" r:id="rId14"/>
    <p:sldId id="891" r:id="rId15"/>
    <p:sldId id="892" r:id="rId16"/>
    <p:sldId id="855" r:id="rId17"/>
    <p:sldId id="879" r:id="rId18"/>
    <p:sldId id="880" r:id="rId19"/>
    <p:sldId id="881" r:id="rId20"/>
    <p:sldId id="882" r:id="rId21"/>
    <p:sldId id="858" r:id="rId22"/>
    <p:sldId id="883" r:id="rId23"/>
    <p:sldId id="884" r:id="rId24"/>
    <p:sldId id="885" r:id="rId25"/>
    <p:sldId id="886" r:id="rId26"/>
  </p:sldIdLst>
  <p:sldSz cx="9144000" cy="6858000" type="screen4x3"/>
  <p:notesSz cx="7099300" cy="10234613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FF"/>
    <a:srgbClr val="66CCFF"/>
    <a:srgbClr val="FFFF66"/>
    <a:srgbClr val="FF66CC"/>
    <a:srgbClr val="CCFF66"/>
    <a:srgbClr val="3333CC"/>
    <a:srgbClr val="0099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3866" autoAdjust="0"/>
    <p:restoredTop sz="93957" autoAdjust="0"/>
  </p:normalViewPr>
  <p:slideViewPr>
    <p:cSldViewPr snapToGrid="0">
      <p:cViewPr varScale="1">
        <p:scale>
          <a:sx n="46" d="100"/>
          <a:sy n="46" d="100"/>
        </p:scale>
        <p:origin x="38" y="55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1292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94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A52EE2CF-3FDD-40E9-BD69-E7A5BAAA349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FC337317-4D81-40F1-A3EC-D77E374D382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59AE69EB-EC89-4D3C-A1D7-E4016A16085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96059C57-CC33-4780-8F85-2EB199A1DFD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10CCA824-371D-47D1-8927-21A54F6EF2E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A169F19E-608A-4E7C-93E9-A4D9C2433C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909EFE0-836D-418B-A500-6D1D7DF8D02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2625" y="1557338"/>
            <a:ext cx="6553200" cy="129540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5" y="3357563"/>
            <a:ext cx="5859463" cy="503237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17959303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FA9AB8-46BB-46FF-8058-12BA8091C5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9BCDB8F7-C07C-4F9A-B13D-4026C201F5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7A8F2566-83CE-4EC9-A4D4-FAF009015A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DF52D-224D-4D9F-B20C-92D6A9085F3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07779735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057400" cy="58912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19800" cy="58912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9C4075-2F31-4502-8F4D-A9FC9C9BB3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5C746A46-B7CC-4BDA-B453-983A2F26C6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2317EE1F-79AF-4ACD-B7CD-6440F79F1D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43803-6190-493A-8679-CF4500AED08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104201219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shpContentSlideFooter">
            <a:extLst>
              <a:ext uri="{FF2B5EF4-FFF2-40B4-BE49-F238E27FC236}">
                <a16:creationId xmlns:a16="http://schemas.microsoft.com/office/drawing/2014/main" id="{F388DFF2-E8F3-47B1-A47F-2E512494CB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en-US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960468084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A828DC-32AF-4C1E-9676-011AEA8A07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B29F8369-48ED-4C5C-B473-7AF4B86C8B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82598985-5380-4327-A35C-AEB41530CF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1C0AD-01BE-42F2-9426-EECB1F2CE8B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61825357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C89DF5-5EE5-4ADE-BA2D-6D48139E67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1C5BAA39-48E9-4BDB-839E-5F9C6B93B1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AE224225-54BD-44C9-958D-997A594437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B3DEE-525C-4E7E-9AAC-3101DDABB21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00654081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F4CEB5-1F04-48F4-81EF-B5B0A28509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4AAF6EB1-3895-46DA-AA4A-2D5935D329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15F99B0A-8721-4C9D-B94F-AD5076B456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894AB-02B9-4680-8D48-93BCC72D3D7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149576968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6FBD8F-9859-448C-9DAC-33389439C5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0628D0D-55A7-4DC5-A702-8BDE763B81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87A4DB31-CC17-4EE0-9788-22F40932A1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A9294-38CD-4ECE-81E1-3731DBE5F32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81999119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C9650CD-CAC0-4393-B3E8-42C6CA2F27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87C47A7A-A86C-4C73-92A9-45C1F74524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A7532623-0055-4F5F-9913-387E4D63E0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3FEC8-31EA-44D0-96B3-244008E1204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53209670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06AE564-5784-4805-BAFC-E898F874B0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FF9351D8-EFFB-4409-A6C3-6226FC6634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6A6E1B51-56FD-4D9D-9ECA-6C3773BC41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A0F26-CAD3-4C16-A0F8-1D9202C673E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007189221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ED2C99F-8734-464F-838A-1D6FD2684C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430BAC0C-B8AA-44D7-BF89-15EFF68560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B302FBE6-C208-4F79-B905-7590E22124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B3566-9429-4FC3-BBC3-21DA3F15365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931325419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53371D-CF17-46FC-8B60-32FE3D3EC6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9EBCB883-4B3C-4E19-8B99-F4FB66E208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999DC1E2-586A-4FF4-8141-57F7490FBF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4D140-E211-40F6-B741-75EEC7D833D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85099736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89D046-2E1E-470A-9F88-DE7DF1A82F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A567146A-FAF5-4DB3-A2D0-3018B28344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BAA691D0-7725-4E51-A7C5-3CBA749E61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2B6EA-9925-4ED2-BFF0-A1489D41B43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097654008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1" descr="core footer">
            <a:extLst>
              <a:ext uri="{FF2B5EF4-FFF2-40B4-BE49-F238E27FC236}">
                <a16:creationId xmlns:a16="http://schemas.microsoft.com/office/drawing/2014/main" id="{1ABD3035-27E4-4F0A-87AB-88DC677B8C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DB359EE6-436B-49EC-91F0-3BF441C620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Header 1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66217275-E885-4BE7-AD51-266CEC1B70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00163"/>
            <a:ext cx="8229600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6B86B5F-D8A5-4CCE-B774-ADDB66FF7B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4500" y="6565900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091" name="Rectangle 19">
            <a:extLst>
              <a:ext uri="{FF2B5EF4-FFF2-40B4-BE49-F238E27FC236}">
                <a16:creationId xmlns:a16="http://schemas.microsoft.com/office/drawing/2014/main" id="{061C89FF-3126-43E3-80C7-DEB9ABBB5E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11438" y="6575425"/>
            <a:ext cx="383222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base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3092" name="Rectangle 20">
            <a:extLst>
              <a:ext uri="{FF2B5EF4-FFF2-40B4-BE49-F238E27FC236}">
                <a16:creationId xmlns:a16="http://schemas.microsoft.com/office/drawing/2014/main" id="{585998C7-C38E-424E-BCB9-B043CA7F0ED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23038" y="6578600"/>
            <a:ext cx="2133600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CFF15339-C617-4DE8-9177-85F2B4C929E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1" r:id="rId1"/>
    <p:sldLayoutId id="2147484390" r:id="rId2"/>
    <p:sldLayoutId id="2147484391" r:id="rId3"/>
    <p:sldLayoutId id="2147484392" r:id="rId4"/>
    <p:sldLayoutId id="2147484393" r:id="rId5"/>
    <p:sldLayoutId id="2147484394" r:id="rId6"/>
    <p:sldLayoutId id="2147484395" r:id="rId7"/>
    <p:sldLayoutId id="2147484396" r:id="rId8"/>
    <p:sldLayoutId id="2147484397" r:id="rId9"/>
    <p:sldLayoutId id="2147484398" r:id="rId10"/>
    <p:sldLayoutId id="2147484399" r:id="rId11"/>
    <p:sldLayoutId id="2147484402" r:id="rId12"/>
    <p:sldLayoutId id="2147484400" r:id="rId13"/>
  </p:sldLayoutIdLst>
  <p:transition spd="slow">
    <p:wipe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50000"/>
        </a:spcBef>
        <a:spcAft>
          <a:spcPct val="0"/>
        </a:spcAft>
        <a:buClr>
          <a:srgbClr val="887E6E"/>
        </a:buClr>
        <a:buChar char="•"/>
        <a:defRPr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485775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95338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090613" indent="-166688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1390650" indent="-171450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18478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6pPr>
      <a:lvl7pPr marL="23050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7pPr>
      <a:lvl8pPr marL="27622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8pPr>
      <a:lvl9pPr marL="32194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FBE84A7E-AB8D-4AD2-9C40-B31498873ED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599303" y="650875"/>
            <a:ext cx="7296665" cy="2778125"/>
          </a:xfrm>
        </p:spPr>
        <p:txBody>
          <a:bodyPr/>
          <a:lstStyle/>
          <a:p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MIET2385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Systems Engineering Principles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Systems Engineering V Lifecycle – Detail Design – Tutorial –Human Jet</a:t>
            </a:r>
            <a:endParaRPr lang="en-US" altLang="en-US" sz="330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6E9CF-82D0-B365-2BF9-592F7E91A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3C1AED0-BA09-E475-C3AA-03E4DDC5920D}"/>
              </a:ext>
            </a:extLst>
          </p:cNvPr>
          <p:cNvSpPr/>
          <p:nvPr/>
        </p:nvSpPr>
        <p:spPr bwMode="auto">
          <a:xfrm>
            <a:off x="1444143" y="858961"/>
            <a:ext cx="6162260" cy="5754198"/>
          </a:xfrm>
          <a:prstGeom prst="rect">
            <a:avLst/>
          </a:prstGeom>
          <a:solidFill>
            <a:srgbClr val="CCFF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691C5B-04BC-545C-37C3-F478AE6FEE70}"/>
              </a:ext>
            </a:extLst>
          </p:cNvPr>
          <p:cNvSpPr txBox="1"/>
          <p:nvPr/>
        </p:nvSpPr>
        <p:spPr>
          <a:xfrm>
            <a:off x="2475491" y="6074804"/>
            <a:ext cx="404754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</a:rPr>
              <a:t>5 – Winch Mechanism</a:t>
            </a:r>
            <a:endParaRPr lang="en-AU" sz="20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32276A-7BC4-AE41-362E-31BC7AA7E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Winch Mechanism FFBD</a:t>
            </a:r>
          </a:p>
        </p:txBody>
      </p:sp>
      <p:cxnSp>
        <p:nvCxnSpPr>
          <p:cNvPr id="38" name="Elbow Connector 8">
            <a:extLst>
              <a:ext uri="{FF2B5EF4-FFF2-40B4-BE49-F238E27FC236}">
                <a16:creationId xmlns:a16="http://schemas.microsoft.com/office/drawing/2014/main" id="{02756586-5420-0171-8360-8FE3D2F78F58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172089" y="5701669"/>
            <a:ext cx="1373589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8">
            <a:extLst>
              <a:ext uri="{FF2B5EF4-FFF2-40B4-BE49-F238E27FC236}">
                <a16:creationId xmlns:a16="http://schemas.microsoft.com/office/drawing/2014/main" id="{E38417D0-E63F-77C8-58CD-C654E85C2441}"/>
              </a:ext>
            </a:extLst>
          </p:cNvPr>
          <p:cNvCxnSpPr>
            <a:cxnSpLocks/>
            <a:stCxn id="33" idx="6"/>
            <a:endCxn id="14" idx="1"/>
          </p:cNvCxnSpPr>
          <p:nvPr/>
        </p:nvCxnSpPr>
        <p:spPr>
          <a:xfrm flipH="1">
            <a:off x="6117270" y="2889206"/>
            <a:ext cx="75102" cy="1219081"/>
          </a:xfrm>
          <a:prstGeom prst="bentConnector5">
            <a:avLst>
              <a:gd name="adj1" fmla="val -304386"/>
              <a:gd name="adj2" fmla="val 44256"/>
              <a:gd name="adj3" fmla="val 404386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A2774EAE-43E9-C138-7AA5-182A3C2E8DEB}"/>
              </a:ext>
            </a:extLst>
          </p:cNvPr>
          <p:cNvSpPr txBox="1"/>
          <p:nvPr/>
        </p:nvSpPr>
        <p:spPr>
          <a:xfrm>
            <a:off x="125362" y="4408235"/>
            <a:ext cx="1373589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Human jet hand trying to hold hook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9FFEDEC-E0DF-6EAC-E040-8441101D8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2D76F-BCA2-4283-BC46-B195FB1537EE}" type="slidenum">
              <a:rPr lang="en-AU" smtClean="0"/>
              <a:pPr>
                <a:defRPr/>
              </a:pPr>
              <a:t>10</a:t>
            </a:fld>
            <a:endParaRPr lang="en-AU"/>
          </a:p>
        </p:txBody>
      </p:sp>
      <p:cxnSp>
        <p:nvCxnSpPr>
          <p:cNvPr id="13" name="Elbow Connector 8">
            <a:extLst>
              <a:ext uri="{FF2B5EF4-FFF2-40B4-BE49-F238E27FC236}">
                <a16:creationId xmlns:a16="http://schemas.microsoft.com/office/drawing/2014/main" id="{F13BDFC1-4C87-3250-377E-D60DD1CB7CBB}"/>
              </a:ext>
            </a:extLst>
          </p:cNvPr>
          <p:cNvCxnSpPr>
            <a:cxnSpLocks/>
            <a:stCxn id="15" idx="3"/>
            <a:endCxn id="17" idx="1"/>
          </p:cNvCxnSpPr>
          <p:nvPr/>
        </p:nvCxnSpPr>
        <p:spPr>
          <a:xfrm>
            <a:off x="2738951" y="2777513"/>
            <a:ext cx="1895390" cy="2369386"/>
          </a:xfrm>
          <a:prstGeom prst="bentConnector3">
            <a:avLst>
              <a:gd name="adj1" fmla="val 25074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18">
            <a:extLst>
              <a:ext uri="{FF2B5EF4-FFF2-40B4-BE49-F238E27FC236}">
                <a16:creationId xmlns:a16="http://schemas.microsoft.com/office/drawing/2014/main" id="{20D15B5A-1DA5-9228-57C6-C9A3B1FF5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5678" y="5378503"/>
            <a:ext cx="872015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5.4 – Hook</a:t>
            </a:r>
            <a:endParaRPr lang="en-US" altLang="en-US" sz="1800" dirty="0"/>
          </a:p>
        </p:txBody>
      </p:sp>
      <p:sp>
        <p:nvSpPr>
          <p:cNvPr id="14" name="Text Box 19">
            <a:extLst>
              <a:ext uri="{FF2B5EF4-FFF2-40B4-BE49-F238E27FC236}">
                <a16:creationId xmlns:a16="http://schemas.microsoft.com/office/drawing/2014/main" id="{4A075736-3881-3056-E179-7F0A8AA14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7270" y="3785121"/>
            <a:ext cx="842234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5.3 – Motor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15" name="Text Box 20">
            <a:extLst>
              <a:ext uri="{FF2B5EF4-FFF2-40B4-BE49-F238E27FC236}">
                <a16:creationId xmlns:a16="http://schemas.microsoft.com/office/drawing/2014/main" id="{76CA7313-2614-9E2B-8643-A28000019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4189" y="2454347"/>
            <a:ext cx="844762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5.1 – Cable</a:t>
            </a:r>
            <a:endParaRPr lang="en-US" altLang="en-US" sz="1800" dirty="0"/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507AB9B7-2C83-795F-84B7-53DE460A3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9747" y="2570137"/>
            <a:ext cx="1002931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5.2 – Reel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17" name="Text Box 19">
            <a:extLst>
              <a:ext uri="{FF2B5EF4-FFF2-40B4-BE49-F238E27FC236}">
                <a16:creationId xmlns:a16="http://schemas.microsoft.com/office/drawing/2014/main" id="{46777AE9-1DCE-E159-0BD1-4887F0B83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4341" y="4685234"/>
            <a:ext cx="1352037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5.6 – Swing control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21" name="Elbow Connector 8">
            <a:extLst>
              <a:ext uri="{FF2B5EF4-FFF2-40B4-BE49-F238E27FC236}">
                <a16:creationId xmlns:a16="http://schemas.microsoft.com/office/drawing/2014/main" id="{27C420E4-E38F-AAF0-7016-727DDD29CBA7}"/>
              </a:ext>
            </a:extLst>
          </p:cNvPr>
          <p:cNvCxnSpPr>
            <a:cxnSpLocks/>
            <a:stCxn id="75" idx="3"/>
            <a:endCxn id="5" idx="1"/>
          </p:cNvCxnSpPr>
          <p:nvPr/>
        </p:nvCxnSpPr>
        <p:spPr>
          <a:xfrm>
            <a:off x="1416117" y="1099919"/>
            <a:ext cx="2885661" cy="447867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8">
            <a:extLst>
              <a:ext uri="{FF2B5EF4-FFF2-40B4-BE49-F238E27FC236}">
                <a16:creationId xmlns:a16="http://schemas.microsoft.com/office/drawing/2014/main" id="{33EAAE9C-3ACB-3EB6-8525-236401D20711}"/>
              </a:ext>
            </a:extLst>
          </p:cNvPr>
          <p:cNvCxnSpPr>
            <a:cxnSpLocks/>
            <a:stCxn id="14" idx="3"/>
          </p:cNvCxnSpPr>
          <p:nvPr/>
        </p:nvCxnSpPr>
        <p:spPr>
          <a:xfrm flipV="1">
            <a:off x="6959504" y="4102290"/>
            <a:ext cx="2067215" cy="5997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F1ECD0F2-5150-360E-1C5E-173F922B74D0}"/>
              </a:ext>
            </a:extLst>
          </p:cNvPr>
          <p:cNvSpPr/>
          <p:nvPr/>
        </p:nvSpPr>
        <p:spPr bwMode="auto">
          <a:xfrm>
            <a:off x="5615078" y="2706092"/>
            <a:ext cx="577294" cy="366227"/>
          </a:xfrm>
          <a:prstGeom prst="ellipse">
            <a:avLst/>
          </a:prstGeom>
          <a:solidFill>
            <a:srgbClr val="99C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AND</a:t>
            </a:r>
          </a:p>
        </p:txBody>
      </p:sp>
      <p:sp>
        <p:nvSpPr>
          <p:cNvPr id="5" name="Text Box 19">
            <a:extLst>
              <a:ext uri="{FF2B5EF4-FFF2-40B4-BE49-F238E27FC236}">
                <a16:creationId xmlns:a16="http://schemas.microsoft.com/office/drawing/2014/main" id="{07F33B6B-25B1-D19C-3D4B-8DD3E23DF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1778" y="1086121"/>
            <a:ext cx="990895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5.5 – Switch box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52" name="Elbow Connector 8">
            <a:extLst>
              <a:ext uri="{FF2B5EF4-FFF2-40B4-BE49-F238E27FC236}">
                <a16:creationId xmlns:a16="http://schemas.microsoft.com/office/drawing/2014/main" id="{7BDFB0AF-E5D6-BFD0-F7B8-255D36DFF98D}"/>
              </a:ext>
            </a:extLst>
          </p:cNvPr>
          <p:cNvCxnSpPr>
            <a:cxnSpLocks/>
            <a:stCxn id="15" idx="3"/>
            <a:endCxn id="16" idx="1"/>
          </p:cNvCxnSpPr>
          <p:nvPr/>
        </p:nvCxnSpPr>
        <p:spPr>
          <a:xfrm>
            <a:off x="2738951" y="2777513"/>
            <a:ext cx="950796" cy="11579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8">
            <a:extLst>
              <a:ext uri="{FF2B5EF4-FFF2-40B4-BE49-F238E27FC236}">
                <a16:creationId xmlns:a16="http://schemas.microsoft.com/office/drawing/2014/main" id="{96E42CF5-20C8-3D70-765F-584F594E5F3A}"/>
              </a:ext>
            </a:extLst>
          </p:cNvPr>
          <p:cNvCxnSpPr>
            <a:cxnSpLocks/>
            <a:stCxn id="16" idx="3"/>
            <a:endCxn id="33" idx="3"/>
          </p:cNvCxnSpPr>
          <p:nvPr/>
        </p:nvCxnSpPr>
        <p:spPr>
          <a:xfrm>
            <a:off x="4692678" y="2893303"/>
            <a:ext cx="1006943" cy="125383"/>
          </a:xfrm>
          <a:prstGeom prst="bentConnector4">
            <a:avLst>
              <a:gd name="adj1" fmla="val 45802"/>
              <a:gd name="adj2" fmla="val 282321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Elbow Connector 8">
            <a:extLst>
              <a:ext uri="{FF2B5EF4-FFF2-40B4-BE49-F238E27FC236}">
                <a16:creationId xmlns:a16="http://schemas.microsoft.com/office/drawing/2014/main" id="{71B9785C-9F32-6560-78CD-DBB3CA5EBE9E}"/>
              </a:ext>
            </a:extLst>
          </p:cNvPr>
          <p:cNvCxnSpPr>
            <a:cxnSpLocks/>
            <a:stCxn id="17" idx="3"/>
            <a:endCxn id="17" idx="1"/>
          </p:cNvCxnSpPr>
          <p:nvPr/>
        </p:nvCxnSpPr>
        <p:spPr>
          <a:xfrm flipH="1">
            <a:off x="4634341" y="5146899"/>
            <a:ext cx="1352037" cy="12700"/>
          </a:xfrm>
          <a:prstGeom prst="bentConnector5">
            <a:avLst>
              <a:gd name="adj1" fmla="val -16908"/>
              <a:gd name="adj2" fmla="val 5435157"/>
              <a:gd name="adj3" fmla="val 116908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C46F3FD7-AE22-9993-3A64-5DEA14ED6B9B}"/>
              </a:ext>
            </a:extLst>
          </p:cNvPr>
          <p:cNvSpPr txBox="1"/>
          <p:nvPr/>
        </p:nvSpPr>
        <p:spPr>
          <a:xfrm>
            <a:off x="6078079" y="5122737"/>
            <a:ext cx="1147724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400" dirty="0">
                <a:solidFill>
                  <a:schemeClr val="tx1"/>
                </a:solidFill>
                <a:latin typeface="+mn-lt"/>
              </a:rPr>
              <a:t>Counter swing motions</a:t>
            </a:r>
            <a:endParaRPr lang="en-AU" sz="14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3DC9921-9F94-8BFB-CD7F-59AE2C6ED13A}"/>
              </a:ext>
            </a:extLst>
          </p:cNvPr>
          <p:cNvSpPr txBox="1"/>
          <p:nvPr/>
        </p:nvSpPr>
        <p:spPr>
          <a:xfrm>
            <a:off x="7689077" y="3167607"/>
            <a:ext cx="1175059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</a:rPr>
              <a:t>Human jet in cargo aircraft</a:t>
            </a:r>
            <a:endParaRPr lang="en-AU" sz="16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A7B7635-2F86-15BD-A9D9-1BC33C8C0CD7}"/>
              </a:ext>
            </a:extLst>
          </p:cNvPr>
          <p:cNvSpPr txBox="1"/>
          <p:nvPr/>
        </p:nvSpPr>
        <p:spPr>
          <a:xfrm>
            <a:off x="4385135" y="3283850"/>
            <a:ext cx="1374830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</a:rPr>
              <a:t>Torque: cable force and reel size</a:t>
            </a:r>
            <a:endParaRPr lang="en-AU" sz="16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A1F2589-8E52-5DCD-C37A-A8099929A47A}"/>
              </a:ext>
            </a:extLst>
          </p:cNvPr>
          <p:cNvSpPr txBox="1"/>
          <p:nvPr/>
        </p:nvSpPr>
        <p:spPr>
          <a:xfrm>
            <a:off x="1576274" y="3206360"/>
            <a:ext cx="1447632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</a:rPr>
              <a:t>Force: Human jet holding hook</a:t>
            </a:r>
            <a:endParaRPr lang="en-AU" sz="16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E04493F-5785-DDBE-72E4-A4539D452DF7}"/>
              </a:ext>
            </a:extLst>
          </p:cNvPr>
          <p:cNvSpPr txBox="1"/>
          <p:nvPr/>
        </p:nvSpPr>
        <p:spPr>
          <a:xfrm>
            <a:off x="2524124" y="2177238"/>
            <a:ext cx="1459792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</a:rPr>
              <a:t>Force: cable onto reel</a:t>
            </a:r>
            <a:endParaRPr lang="en-AU" sz="16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0B64552-F906-0EAA-747E-E05A92629DDE}"/>
              </a:ext>
            </a:extLst>
          </p:cNvPr>
          <p:cNvSpPr txBox="1"/>
          <p:nvPr/>
        </p:nvSpPr>
        <p:spPr>
          <a:xfrm>
            <a:off x="3194833" y="4198103"/>
            <a:ext cx="981322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</a:rPr>
              <a:t>Force: cable direction</a:t>
            </a:r>
            <a:endParaRPr lang="en-AU" sz="16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cxnSp>
        <p:nvCxnSpPr>
          <p:cNvPr id="36" name="Elbow Connector 8">
            <a:extLst>
              <a:ext uri="{FF2B5EF4-FFF2-40B4-BE49-F238E27FC236}">
                <a16:creationId xmlns:a16="http://schemas.microsoft.com/office/drawing/2014/main" id="{2846B393-4F75-0689-2F75-BB3DAEE0DCD0}"/>
              </a:ext>
            </a:extLst>
          </p:cNvPr>
          <p:cNvCxnSpPr>
            <a:cxnSpLocks/>
            <a:stCxn id="12" idx="3"/>
            <a:endCxn id="15" idx="1"/>
          </p:cNvCxnSpPr>
          <p:nvPr/>
        </p:nvCxnSpPr>
        <p:spPr>
          <a:xfrm flipH="1" flipV="1">
            <a:off x="1894189" y="2777513"/>
            <a:ext cx="523504" cy="2924156"/>
          </a:xfrm>
          <a:prstGeom prst="bentConnector5">
            <a:avLst>
              <a:gd name="adj1" fmla="val -43667"/>
              <a:gd name="adj2" fmla="val 50000"/>
              <a:gd name="adj3" fmla="val 143667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8">
            <a:extLst>
              <a:ext uri="{FF2B5EF4-FFF2-40B4-BE49-F238E27FC236}">
                <a16:creationId xmlns:a16="http://schemas.microsoft.com/office/drawing/2014/main" id="{69E7A5B7-67B7-13D8-4098-ABF249F37189}"/>
              </a:ext>
            </a:extLst>
          </p:cNvPr>
          <p:cNvCxnSpPr>
            <a:cxnSpLocks/>
            <a:stCxn id="5" idx="3"/>
            <a:endCxn id="33" idx="1"/>
          </p:cNvCxnSpPr>
          <p:nvPr/>
        </p:nvCxnSpPr>
        <p:spPr>
          <a:xfrm>
            <a:off x="5292673" y="1547786"/>
            <a:ext cx="406948" cy="1211939"/>
          </a:xfrm>
          <a:prstGeom prst="bentConnector2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C03E0D7F-E595-7741-55E8-50DBD0023F98}"/>
              </a:ext>
            </a:extLst>
          </p:cNvPr>
          <p:cNvSpPr txBox="1"/>
          <p:nvPr/>
        </p:nvSpPr>
        <p:spPr>
          <a:xfrm>
            <a:off x="42528" y="776753"/>
            <a:ext cx="1373589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Aircraft crew input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61303CE-B720-CEBD-ACAE-9CFC9FB78751}"/>
              </a:ext>
            </a:extLst>
          </p:cNvPr>
          <p:cNvSpPr txBox="1"/>
          <p:nvPr/>
        </p:nvSpPr>
        <p:spPr>
          <a:xfrm>
            <a:off x="5654984" y="1668078"/>
            <a:ext cx="1074775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  <a:cs typeface="+mn-cs"/>
              </a:rPr>
              <a:t>Power to motor</a:t>
            </a:r>
          </a:p>
        </p:txBody>
      </p:sp>
      <p:cxnSp>
        <p:nvCxnSpPr>
          <p:cNvPr id="88" name="Elbow Connector 8">
            <a:extLst>
              <a:ext uri="{FF2B5EF4-FFF2-40B4-BE49-F238E27FC236}">
                <a16:creationId xmlns:a16="http://schemas.microsoft.com/office/drawing/2014/main" id="{DD8633B1-3B61-4B5D-CB37-69868757979F}"/>
              </a:ext>
            </a:extLst>
          </p:cNvPr>
          <p:cNvCxnSpPr>
            <a:cxnSpLocks/>
          </p:cNvCxnSpPr>
          <p:nvPr/>
        </p:nvCxnSpPr>
        <p:spPr>
          <a:xfrm flipV="1">
            <a:off x="1215595" y="1849606"/>
            <a:ext cx="3086183" cy="2609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>
            <a:extLst>
              <a:ext uri="{FF2B5EF4-FFF2-40B4-BE49-F238E27FC236}">
                <a16:creationId xmlns:a16="http://schemas.microsoft.com/office/drawing/2014/main" id="{C423FC2B-46E8-26A4-2ECB-5D374B8E384E}"/>
              </a:ext>
            </a:extLst>
          </p:cNvPr>
          <p:cNvSpPr txBox="1"/>
          <p:nvPr/>
        </p:nvSpPr>
        <p:spPr>
          <a:xfrm>
            <a:off x="224131" y="1713473"/>
            <a:ext cx="1088076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Power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8AF20C-AC15-979A-E357-3867DE1F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3FD5A-08C4-5AA1-FB25-F649622EF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2541571630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20085-DC07-9EBA-E3D2-718DBE506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21BFFDB2-BB76-CBAE-1ED9-7E4719F31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>
                <a:solidFill>
                  <a:srgbClr val="FF0000"/>
                </a:solidFill>
              </a:rPr>
              <a:t>Function 5.4  Hook (Input and output defined)</a:t>
            </a:r>
            <a:endParaRPr lang="en-AU" sz="2800" dirty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B227060-0B28-50F6-CF09-3F3485C1A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3017522"/>
            <a:ext cx="8229600" cy="3148328"/>
          </a:xfrm>
        </p:spPr>
        <p:txBody>
          <a:bodyPr/>
          <a:lstStyle/>
          <a:p>
            <a:r>
              <a:rPr lang="en-AU" dirty="0"/>
              <a:t>What form of hook, ladder, ring?</a:t>
            </a:r>
          </a:p>
          <a:p>
            <a:r>
              <a:rPr lang="en-AU" dirty="0"/>
              <a:t>How big is it?</a:t>
            </a:r>
          </a:p>
          <a:p>
            <a:r>
              <a:rPr lang="en-AU" dirty="0"/>
              <a:t>What forces does it handle?</a:t>
            </a:r>
          </a:p>
          <a:p>
            <a:r>
              <a:rPr lang="en-AU" dirty="0"/>
              <a:t>What materials?</a:t>
            </a:r>
          </a:p>
          <a:p>
            <a:r>
              <a:rPr lang="en-AU" dirty="0"/>
              <a:t>Make or buy (where and what to buy)?</a:t>
            </a:r>
          </a:p>
          <a:p>
            <a:endParaRPr lang="en-AU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361EE29-BEDC-AE5C-B3AE-680C2BB76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9ECF71D-C460-ACD6-DB18-FF5B65F48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222" name="Slide Number Placeholder 2">
            <a:extLst>
              <a:ext uri="{FF2B5EF4-FFF2-40B4-BE49-F238E27FC236}">
                <a16:creationId xmlns:a16="http://schemas.microsoft.com/office/drawing/2014/main" id="{93B2CACC-2C86-1611-5147-EEC80492C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3F5695B-FB60-4EC3-8131-4BCA11E3DFA9}" type="slidenum">
              <a:rPr lang="en-AU" sz="1100" smtClean="0"/>
              <a:pPr eaLnBrk="1" hangingPunct="1"/>
              <a:t>11</a:t>
            </a:fld>
            <a:endParaRPr lang="en-AU" sz="11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AC5F25-6100-5673-D858-9CE035ADFEC8}"/>
              </a:ext>
            </a:extLst>
          </p:cNvPr>
          <p:cNvSpPr txBox="1"/>
          <p:nvPr/>
        </p:nvSpPr>
        <p:spPr>
          <a:xfrm>
            <a:off x="3380486" y="1389956"/>
            <a:ext cx="15451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tx1"/>
                </a:solidFill>
              </a:rPr>
              <a:t>5.4 Hook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55E112-4870-5EAA-9980-3DF532381FD0}"/>
              </a:ext>
            </a:extLst>
          </p:cNvPr>
          <p:cNvSpPr/>
          <p:nvPr/>
        </p:nvSpPr>
        <p:spPr bwMode="auto">
          <a:xfrm>
            <a:off x="3146696" y="1261158"/>
            <a:ext cx="2017986" cy="1334814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71D411C-AC41-5944-F2DA-9AE6F911C4CD}"/>
              </a:ext>
            </a:extLst>
          </p:cNvPr>
          <p:cNvCxnSpPr/>
          <p:nvPr/>
        </p:nvCxnSpPr>
        <p:spPr bwMode="auto">
          <a:xfrm>
            <a:off x="1990558" y="1908585"/>
            <a:ext cx="115613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60DEBA3-B67A-FA1A-BD18-9A8D6CB49AF6}"/>
              </a:ext>
            </a:extLst>
          </p:cNvPr>
          <p:cNvCxnSpPr/>
          <p:nvPr/>
        </p:nvCxnSpPr>
        <p:spPr bwMode="auto">
          <a:xfrm>
            <a:off x="5159426" y="1932958"/>
            <a:ext cx="115613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70BD371-E5B3-2806-E53D-C612FBC166A8}"/>
              </a:ext>
            </a:extLst>
          </p:cNvPr>
          <p:cNvSpPr txBox="1"/>
          <p:nvPr/>
        </p:nvSpPr>
        <p:spPr>
          <a:xfrm>
            <a:off x="1656212" y="1155027"/>
            <a:ext cx="1373589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Weight of flyer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B79314-2444-4493-B221-28E7104AA715}"/>
              </a:ext>
            </a:extLst>
          </p:cNvPr>
          <p:cNvSpPr txBox="1"/>
          <p:nvPr/>
        </p:nvSpPr>
        <p:spPr>
          <a:xfrm>
            <a:off x="5226254" y="1017970"/>
            <a:ext cx="1447632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</a:rPr>
              <a:t>Force: Human jet holding hook</a:t>
            </a:r>
            <a:endParaRPr lang="en-AU" sz="1600" dirty="0">
              <a:solidFill>
                <a:schemeClr val="tx1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5474054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39D9C-7408-BAC4-0DF5-38253BCAA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9DBA249A-2948-8605-04A8-9ACC311B9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>
                <a:solidFill>
                  <a:srgbClr val="FF0000"/>
                </a:solidFill>
              </a:rPr>
              <a:t>Function 5.1  Cable (Input and output defined)</a:t>
            </a:r>
            <a:endParaRPr lang="en-AU" sz="2800" dirty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583F8350-1E9B-FCA8-55F8-BB6A7FEAB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775536"/>
            <a:ext cx="8229600" cy="3390314"/>
          </a:xfrm>
        </p:spPr>
        <p:txBody>
          <a:bodyPr/>
          <a:lstStyle/>
          <a:p>
            <a:r>
              <a:rPr lang="en-AU" dirty="0"/>
              <a:t>Cable size (diameter), length?</a:t>
            </a:r>
          </a:p>
          <a:p>
            <a:r>
              <a:rPr lang="en-AU" dirty="0"/>
              <a:t>What material?</a:t>
            </a:r>
          </a:p>
          <a:p>
            <a:r>
              <a:rPr lang="en-AU" dirty="0"/>
              <a:t>How flexible?</a:t>
            </a:r>
          </a:p>
          <a:p>
            <a:r>
              <a:rPr lang="en-AU" dirty="0"/>
              <a:t>What materials?</a:t>
            </a:r>
          </a:p>
          <a:p>
            <a:r>
              <a:rPr lang="en-AU" dirty="0"/>
              <a:t>Make or buy (where and what to buy)?</a:t>
            </a:r>
          </a:p>
          <a:p>
            <a:endParaRPr lang="en-AU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361E0A0E-8412-CDFE-6356-B237DD09F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66D8617-F047-1864-36BE-28E17C920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222" name="Slide Number Placeholder 2">
            <a:extLst>
              <a:ext uri="{FF2B5EF4-FFF2-40B4-BE49-F238E27FC236}">
                <a16:creationId xmlns:a16="http://schemas.microsoft.com/office/drawing/2014/main" id="{85C68E64-5C94-5A58-C0BF-CDBB98A1E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3F5695B-FB60-4EC3-8131-4BCA11E3DFA9}" type="slidenum">
              <a:rPr lang="en-AU" sz="1100" smtClean="0"/>
              <a:pPr eaLnBrk="1" hangingPunct="1"/>
              <a:t>12</a:t>
            </a:fld>
            <a:endParaRPr lang="en-AU" sz="11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A02911-587D-7E0E-2ED0-ABE7BEB6C895}"/>
              </a:ext>
            </a:extLst>
          </p:cNvPr>
          <p:cNvSpPr txBox="1"/>
          <p:nvPr/>
        </p:nvSpPr>
        <p:spPr>
          <a:xfrm>
            <a:off x="3221136" y="1188332"/>
            <a:ext cx="15451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tx1"/>
                </a:solidFill>
              </a:rPr>
              <a:t>5.1 Cable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BE63AF-4CA4-8487-2928-8D048B1C8401}"/>
              </a:ext>
            </a:extLst>
          </p:cNvPr>
          <p:cNvSpPr/>
          <p:nvPr/>
        </p:nvSpPr>
        <p:spPr bwMode="auto">
          <a:xfrm>
            <a:off x="2987346" y="1059534"/>
            <a:ext cx="2017986" cy="1334814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61B52A1-B0B9-241F-1900-92919B9575FF}"/>
              </a:ext>
            </a:extLst>
          </p:cNvPr>
          <p:cNvCxnSpPr/>
          <p:nvPr/>
        </p:nvCxnSpPr>
        <p:spPr bwMode="auto">
          <a:xfrm>
            <a:off x="1831208" y="1706961"/>
            <a:ext cx="115613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CD36943-CEAE-C0BC-6396-7ED8A9F5E811}"/>
              </a:ext>
            </a:extLst>
          </p:cNvPr>
          <p:cNvCxnSpPr/>
          <p:nvPr/>
        </p:nvCxnSpPr>
        <p:spPr bwMode="auto">
          <a:xfrm>
            <a:off x="5000076" y="1731334"/>
            <a:ext cx="115613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43DC93DF-CFFB-A448-892D-740F4D5E7817}"/>
              </a:ext>
            </a:extLst>
          </p:cNvPr>
          <p:cNvSpPr txBox="1"/>
          <p:nvPr/>
        </p:nvSpPr>
        <p:spPr>
          <a:xfrm>
            <a:off x="5239122" y="930131"/>
            <a:ext cx="1930056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Forces in the cable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364078-C17C-F4C7-35C8-2B5AF5710584}"/>
              </a:ext>
            </a:extLst>
          </p:cNvPr>
          <p:cNvSpPr txBox="1"/>
          <p:nvPr/>
        </p:nvSpPr>
        <p:spPr>
          <a:xfrm>
            <a:off x="1237849" y="783243"/>
            <a:ext cx="1373589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Forces:  Human jet plus hook</a:t>
            </a:r>
          </a:p>
        </p:txBody>
      </p:sp>
      <p:sp>
        <p:nvSpPr>
          <p:cNvPr id="9" name="AutoShape 2">
            <a:extLst>
              <a:ext uri="{FF2B5EF4-FFF2-40B4-BE49-F238E27FC236}">
                <a16:creationId xmlns:a16="http://schemas.microsoft.com/office/drawing/2014/main" id="{D672F92A-1A7E-4031-6BD6-1C8EA89A929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1275522" cy="1275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950365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90081-754B-A4D1-AC62-B524FE352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CB5894C9-87D9-4E70-4263-0802D68C2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>
                <a:solidFill>
                  <a:srgbClr val="FF0000"/>
                </a:solidFill>
              </a:rPr>
              <a:t>Function 5.2  Reel (Input and output defined)</a:t>
            </a:r>
            <a:endParaRPr lang="en-AU" sz="2800" dirty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C48BD61-F705-E203-6D7B-18D38C0D7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621117"/>
            <a:ext cx="8229600" cy="3544733"/>
          </a:xfrm>
        </p:spPr>
        <p:txBody>
          <a:bodyPr/>
          <a:lstStyle/>
          <a:p>
            <a:r>
              <a:rPr lang="en-AU" dirty="0"/>
              <a:t>How big is the reel?  (Also depends on cable length)</a:t>
            </a:r>
          </a:p>
          <a:p>
            <a:r>
              <a:rPr lang="en-AU" dirty="0"/>
              <a:t>What torque is required for the reel?  (Depends on diameter)</a:t>
            </a:r>
          </a:p>
          <a:p>
            <a:r>
              <a:rPr lang="en-AU" dirty="0"/>
              <a:t>What material?</a:t>
            </a:r>
          </a:p>
          <a:p>
            <a:r>
              <a:rPr lang="en-AU" dirty="0"/>
              <a:t>Fixture?</a:t>
            </a:r>
          </a:p>
          <a:p>
            <a:r>
              <a:rPr lang="en-AU" dirty="0"/>
              <a:t>Shape, dimensions, features?</a:t>
            </a:r>
          </a:p>
          <a:p>
            <a:r>
              <a:rPr lang="en-AU" dirty="0"/>
              <a:t>Make or buy (where and what to buy)?</a:t>
            </a:r>
          </a:p>
          <a:p>
            <a:endParaRPr lang="en-AU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6C84695-7178-810E-9C9A-8C45F130E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BF60BD7-5588-3C40-8F1C-A4B2B0C92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222" name="Slide Number Placeholder 2">
            <a:extLst>
              <a:ext uri="{FF2B5EF4-FFF2-40B4-BE49-F238E27FC236}">
                <a16:creationId xmlns:a16="http://schemas.microsoft.com/office/drawing/2014/main" id="{3B7E89E5-063A-33D5-45B7-44F3EA8F4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3F5695B-FB60-4EC3-8131-4BCA11E3DFA9}" type="slidenum">
              <a:rPr lang="en-AU" sz="1100" smtClean="0"/>
              <a:pPr eaLnBrk="1" hangingPunct="1"/>
              <a:t>13</a:t>
            </a:fld>
            <a:endParaRPr lang="en-AU" sz="11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6372EA-88D9-0296-5592-BB3CCFF4E7C3}"/>
              </a:ext>
            </a:extLst>
          </p:cNvPr>
          <p:cNvSpPr txBox="1"/>
          <p:nvPr/>
        </p:nvSpPr>
        <p:spPr>
          <a:xfrm>
            <a:off x="3538878" y="1098936"/>
            <a:ext cx="15451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tx1"/>
                </a:solidFill>
              </a:rPr>
              <a:t>5.2 Reel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A95A0B-EFE8-7384-2248-DAF42E6A0E36}"/>
              </a:ext>
            </a:extLst>
          </p:cNvPr>
          <p:cNvSpPr/>
          <p:nvPr/>
        </p:nvSpPr>
        <p:spPr bwMode="auto">
          <a:xfrm>
            <a:off x="3305088" y="970138"/>
            <a:ext cx="2017986" cy="1334814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5CB053B-C6C2-7833-DD0F-36F131D5FD17}"/>
              </a:ext>
            </a:extLst>
          </p:cNvPr>
          <p:cNvCxnSpPr/>
          <p:nvPr/>
        </p:nvCxnSpPr>
        <p:spPr bwMode="auto">
          <a:xfrm>
            <a:off x="2148950" y="1617565"/>
            <a:ext cx="115613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F77BB55-9C7C-FD5F-1768-2CD8BCCEDA1A}"/>
              </a:ext>
            </a:extLst>
          </p:cNvPr>
          <p:cNvCxnSpPr/>
          <p:nvPr/>
        </p:nvCxnSpPr>
        <p:spPr bwMode="auto">
          <a:xfrm>
            <a:off x="5317818" y="1641938"/>
            <a:ext cx="115613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E7C74CE-F006-5D85-01CC-7DADFD9A19D9}"/>
              </a:ext>
            </a:extLst>
          </p:cNvPr>
          <p:cNvSpPr txBox="1"/>
          <p:nvPr/>
        </p:nvSpPr>
        <p:spPr>
          <a:xfrm>
            <a:off x="5473934" y="873809"/>
            <a:ext cx="1373589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Torque on reel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BAFFE6-22FC-1717-38C1-2857E0FBE586}"/>
              </a:ext>
            </a:extLst>
          </p:cNvPr>
          <p:cNvSpPr txBox="1"/>
          <p:nvPr/>
        </p:nvSpPr>
        <p:spPr>
          <a:xfrm>
            <a:off x="1686065" y="930179"/>
            <a:ext cx="1373589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Force from cable</a:t>
            </a:r>
          </a:p>
        </p:txBody>
      </p:sp>
    </p:spTree>
    <p:extLst>
      <p:ext uri="{BB962C8B-B14F-4D97-AF65-F5344CB8AC3E}">
        <p14:creationId xmlns:p14="http://schemas.microsoft.com/office/powerpoint/2010/main" val="829878940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660AB-4C09-82F8-936A-F8397DB8B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B0EE10F8-D68D-494F-75A9-1AC5E51BA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>
                <a:solidFill>
                  <a:srgbClr val="FF0000"/>
                </a:solidFill>
              </a:rPr>
              <a:t>Function 5.3  Motor (Input and output defined)</a:t>
            </a:r>
            <a:endParaRPr lang="en-AU" sz="2800" dirty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E9E8261-7C21-D78B-A46B-DEEFAFB89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589090"/>
            <a:ext cx="8229600" cy="3576760"/>
          </a:xfrm>
        </p:spPr>
        <p:txBody>
          <a:bodyPr/>
          <a:lstStyle/>
          <a:p>
            <a:r>
              <a:rPr lang="en-AU" dirty="0"/>
              <a:t>Size (and power) of motor?</a:t>
            </a:r>
          </a:p>
          <a:p>
            <a:r>
              <a:rPr lang="en-AU" dirty="0"/>
              <a:t>Speed of motor?</a:t>
            </a:r>
          </a:p>
          <a:p>
            <a:r>
              <a:rPr lang="en-AU" dirty="0"/>
              <a:t>Torque required on motor?</a:t>
            </a:r>
          </a:p>
          <a:p>
            <a:r>
              <a:rPr lang="en-AU" dirty="0"/>
              <a:t>This is normally a procured component.  Where to buy?</a:t>
            </a:r>
          </a:p>
          <a:p>
            <a:endParaRPr lang="en-AU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9F66884-2504-472E-B082-312028A0E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B025E13-83F4-F811-4F0A-69A6FB747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222" name="Slide Number Placeholder 2">
            <a:extLst>
              <a:ext uri="{FF2B5EF4-FFF2-40B4-BE49-F238E27FC236}">
                <a16:creationId xmlns:a16="http://schemas.microsoft.com/office/drawing/2014/main" id="{1454B146-AA78-45CD-B195-61E537CD7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3F5695B-FB60-4EC3-8131-4BCA11E3DFA9}" type="slidenum">
              <a:rPr lang="en-AU" sz="1100" smtClean="0"/>
              <a:pPr eaLnBrk="1" hangingPunct="1"/>
              <a:t>14</a:t>
            </a:fld>
            <a:endParaRPr lang="en-AU" sz="11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CF6DCA-8568-4A1F-2ADF-EAD6FDB92DBC}"/>
              </a:ext>
            </a:extLst>
          </p:cNvPr>
          <p:cNvSpPr txBox="1"/>
          <p:nvPr/>
        </p:nvSpPr>
        <p:spPr>
          <a:xfrm>
            <a:off x="3148154" y="1095109"/>
            <a:ext cx="15451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tx1"/>
                </a:solidFill>
              </a:rPr>
              <a:t>5.3 Motor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2F099A-EA3B-94E8-4B50-AB7A9D7BA884}"/>
              </a:ext>
            </a:extLst>
          </p:cNvPr>
          <p:cNvSpPr/>
          <p:nvPr/>
        </p:nvSpPr>
        <p:spPr bwMode="auto">
          <a:xfrm>
            <a:off x="2914364" y="966311"/>
            <a:ext cx="2017986" cy="1334814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4855EDE-B0D7-9841-CF1F-0A2ADB03441F}"/>
              </a:ext>
            </a:extLst>
          </p:cNvPr>
          <p:cNvCxnSpPr/>
          <p:nvPr/>
        </p:nvCxnSpPr>
        <p:spPr bwMode="auto">
          <a:xfrm>
            <a:off x="1758226" y="1613738"/>
            <a:ext cx="115613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70C6061-3AAD-5AE6-A866-56B6FDC1CF0E}"/>
              </a:ext>
            </a:extLst>
          </p:cNvPr>
          <p:cNvCxnSpPr/>
          <p:nvPr/>
        </p:nvCxnSpPr>
        <p:spPr bwMode="auto">
          <a:xfrm>
            <a:off x="4927094" y="1638111"/>
            <a:ext cx="115613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32D1926-88F2-F5E9-0CAA-DD3880804464}"/>
              </a:ext>
            </a:extLst>
          </p:cNvPr>
          <p:cNvSpPr txBox="1"/>
          <p:nvPr/>
        </p:nvSpPr>
        <p:spPr>
          <a:xfrm>
            <a:off x="5082581" y="873808"/>
            <a:ext cx="1759516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Speed of motor on winch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7AF886-85D8-7C4A-CC3E-A2B8837411A2}"/>
              </a:ext>
            </a:extLst>
          </p:cNvPr>
          <p:cNvSpPr txBox="1"/>
          <p:nvPr/>
        </p:nvSpPr>
        <p:spPr>
          <a:xfrm>
            <a:off x="1237849" y="873809"/>
            <a:ext cx="1373589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800" dirty="0">
                <a:solidFill>
                  <a:schemeClr val="tx1"/>
                </a:solidFill>
                <a:latin typeface="+mn-lt"/>
                <a:cs typeface="+mn-cs"/>
              </a:rPr>
              <a:t>Torque on reel</a:t>
            </a:r>
          </a:p>
        </p:txBody>
      </p:sp>
    </p:spTree>
    <p:extLst>
      <p:ext uri="{BB962C8B-B14F-4D97-AF65-F5344CB8AC3E}">
        <p14:creationId xmlns:p14="http://schemas.microsoft.com/office/powerpoint/2010/main" val="613102559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6FA48-D19C-7F54-6D5E-F288FD736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B0F7B092-C276-D8E9-1029-0F5B0AC6A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>
                <a:solidFill>
                  <a:srgbClr val="FF0000"/>
                </a:solidFill>
              </a:rPr>
              <a:t>Function 5.6  Swing control (Input and output defined) </a:t>
            </a:r>
            <a:endParaRPr lang="en-AU" sz="2800" dirty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988D8F8-A6A1-8D3F-D290-F45247BAE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3169920"/>
            <a:ext cx="8229600" cy="2995930"/>
          </a:xfrm>
        </p:spPr>
        <p:txBody>
          <a:bodyPr/>
          <a:lstStyle/>
          <a:p>
            <a:r>
              <a:rPr lang="en-AU" dirty="0"/>
              <a:t>What type of swing to be controlled?  Define stability required?</a:t>
            </a:r>
          </a:p>
          <a:p>
            <a:r>
              <a:rPr lang="en-AU" dirty="0"/>
              <a:t>How does direction of cable detected or measured?</a:t>
            </a:r>
          </a:p>
          <a:p>
            <a:r>
              <a:rPr lang="en-AU" dirty="0"/>
              <a:t>What counter swing motion is required?</a:t>
            </a:r>
          </a:p>
          <a:p>
            <a:r>
              <a:rPr lang="en-AU" dirty="0"/>
              <a:t>How does this mechanism counteract the swing?</a:t>
            </a:r>
          </a:p>
          <a:p>
            <a:r>
              <a:rPr lang="en-AU" dirty="0"/>
              <a:t>How does this swing control mechanism look like?</a:t>
            </a:r>
          </a:p>
          <a:p>
            <a:r>
              <a:rPr lang="en-AU" dirty="0"/>
              <a:t>Is it available commercially?  Make or buy?</a:t>
            </a:r>
          </a:p>
          <a:p>
            <a:r>
              <a:rPr lang="en-AU" dirty="0"/>
              <a:t>Is it programmable?  If yes, how to program it?</a:t>
            </a:r>
          </a:p>
          <a:p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48344-F9B0-B9D6-0727-E54D9F16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6B9EB47-C325-02F0-2C0F-203309629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222" name="Slide Number Placeholder 2">
            <a:extLst>
              <a:ext uri="{FF2B5EF4-FFF2-40B4-BE49-F238E27FC236}">
                <a16:creationId xmlns:a16="http://schemas.microsoft.com/office/drawing/2014/main" id="{88287BF8-8BF7-33B9-2D5E-79F0219AD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3F5695B-FB60-4EC3-8131-4BCA11E3DFA9}" type="slidenum">
              <a:rPr lang="en-AU" sz="1100" smtClean="0"/>
              <a:pPr eaLnBrk="1" hangingPunct="1"/>
              <a:t>15</a:t>
            </a:fld>
            <a:endParaRPr lang="en-AU" sz="11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B1B09D-3AD8-74A0-4900-F23C1D04BBF1}"/>
              </a:ext>
            </a:extLst>
          </p:cNvPr>
          <p:cNvSpPr txBox="1"/>
          <p:nvPr/>
        </p:nvSpPr>
        <p:spPr>
          <a:xfrm>
            <a:off x="3579423" y="1110531"/>
            <a:ext cx="15451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chemeClr val="tx1"/>
                </a:solidFill>
              </a:rPr>
              <a:t>5.6 Swing control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CF5F3E-5B5F-C0E8-843A-3EE97F950F24}"/>
              </a:ext>
            </a:extLst>
          </p:cNvPr>
          <p:cNvSpPr/>
          <p:nvPr/>
        </p:nvSpPr>
        <p:spPr bwMode="auto">
          <a:xfrm>
            <a:off x="3326175" y="961692"/>
            <a:ext cx="2017986" cy="180681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1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EB7A41E-EEDA-541C-198C-01585817ABF0}"/>
              </a:ext>
            </a:extLst>
          </p:cNvPr>
          <p:cNvCxnSpPr/>
          <p:nvPr/>
        </p:nvCxnSpPr>
        <p:spPr bwMode="auto">
          <a:xfrm>
            <a:off x="2170037" y="2081124"/>
            <a:ext cx="115613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1DEC043-89CA-E2AA-F66F-1D5ED527153B}"/>
              </a:ext>
            </a:extLst>
          </p:cNvPr>
          <p:cNvCxnSpPr/>
          <p:nvPr/>
        </p:nvCxnSpPr>
        <p:spPr bwMode="auto">
          <a:xfrm>
            <a:off x="5338905" y="2105497"/>
            <a:ext cx="1156138" cy="0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E28B62A-A2F7-A382-6D5D-577340688846}"/>
              </a:ext>
            </a:extLst>
          </p:cNvPr>
          <p:cNvSpPr txBox="1"/>
          <p:nvPr/>
        </p:nvSpPr>
        <p:spPr>
          <a:xfrm>
            <a:off x="5449449" y="880795"/>
            <a:ext cx="1373589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400" dirty="0">
                <a:solidFill>
                  <a:schemeClr val="tx1"/>
                </a:solidFill>
                <a:latin typeface="+mn-lt"/>
                <a:cs typeface="+mn-cs"/>
              </a:rPr>
              <a:t>Counter swing motion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FB4A35-2E09-6650-5EB4-1682BE1B4D03}"/>
              </a:ext>
            </a:extLst>
          </p:cNvPr>
          <p:cNvSpPr txBox="1"/>
          <p:nvPr/>
        </p:nvSpPr>
        <p:spPr>
          <a:xfrm>
            <a:off x="1652914" y="1034104"/>
            <a:ext cx="1453674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400" dirty="0">
                <a:solidFill>
                  <a:schemeClr val="tx1"/>
                </a:solidFill>
                <a:latin typeface="+mn-lt"/>
                <a:cs typeface="+mn-cs"/>
              </a:rPr>
              <a:t>Direction of cable</a:t>
            </a:r>
          </a:p>
        </p:txBody>
      </p:sp>
    </p:spTree>
    <p:extLst>
      <p:ext uri="{BB962C8B-B14F-4D97-AF65-F5344CB8AC3E}">
        <p14:creationId xmlns:p14="http://schemas.microsoft.com/office/powerpoint/2010/main" val="1166334310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61962-79B1-35F6-8F5E-2F976794C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C7147E39-6F83-1C8F-3949-A0F6861490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>
                <a:ea typeface="ＭＳ Ｐゴシック" panose="020B0600070205080204" pitchFamily="34" charset="-128"/>
              </a:rPr>
              <a:t>Hierarchy of Functions – Human Jet Type A (Function 1)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5239D65C-65EE-5460-5CF3-37EDD2EEA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9304" y="996920"/>
            <a:ext cx="2681539" cy="40011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0. Human jet</a:t>
            </a:r>
            <a:endParaRPr lang="en-US" altLang="en-US" sz="20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3683498E-B58E-6745-B686-87119224CF2E}"/>
              </a:ext>
            </a:extLst>
          </p:cNvPr>
          <p:cNvCxnSpPr>
            <a:cxnSpLocks noChangeShapeType="1"/>
            <a:stCxn id="5" idx="0"/>
            <a:endCxn id="12291" idx="2"/>
          </p:cNvCxnSpPr>
          <p:nvPr/>
        </p:nvCxnSpPr>
        <p:spPr bwMode="auto">
          <a:xfrm rot="5400000" flipH="1" flipV="1">
            <a:off x="2056054" y="109995"/>
            <a:ext cx="1376985" cy="3951056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1C6156D2-AED3-1964-084F-CCF31D20C5C1}"/>
              </a:ext>
            </a:extLst>
          </p:cNvPr>
          <p:cNvCxnSpPr>
            <a:cxnSpLocks noChangeShapeType="1"/>
            <a:stCxn id="7" idx="0"/>
            <a:endCxn id="12291" idx="2"/>
          </p:cNvCxnSpPr>
          <p:nvPr/>
        </p:nvCxnSpPr>
        <p:spPr bwMode="auto">
          <a:xfrm rot="5400000" flipH="1" flipV="1">
            <a:off x="3466923" y="1536212"/>
            <a:ext cx="1392333" cy="111397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3479AC17-5EC5-F9A4-63A1-60A7A6CF1137}"/>
              </a:ext>
            </a:extLst>
          </p:cNvPr>
          <p:cNvCxnSpPr>
            <a:cxnSpLocks noChangeShapeType="1"/>
            <a:stCxn id="6" idx="0"/>
            <a:endCxn id="12291" idx="2"/>
          </p:cNvCxnSpPr>
          <p:nvPr/>
        </p:nvCxnSpPr>
        <p:spPr bwMode="auto">
          <a:xfrm rot="5400000" flipH="1" flipV="1">
            <a:off x="2762160" y="831450"/>
            <a:ext cx="1392333" cy="252349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4BCBA0DA-A99B-C69A-F508-831DFDCE5E43}"/>
              </a:ext>
            </a:extLst>
          </p:cNvPr>
          <p:cNvCxnSpPr>
            <a:cxnSpLocks noChangeShapeType="1"/>
            <a:stCxn id="8" idx="0"/>
            <a:endCxn id="12291" idx="2"/>
          </p:cNvCxnSpPr>
          <p:nvPr/>
        </p:nvCxnSpPr>
        <p:spPr bwMode="auto">
          <a:xfrm rot="16200000" flipV="1">
            <a:off x="4273817" y="1843288"/>
            <a:ext cx="1392333" cy="499817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 Box 18">
            <a:extLst>
              <a:ext uri="{FF2B5EF4-FFF2-40B4-BE49-F238E27FC236}">
                <a16:creationId xmlns:a16="http://schemas.microsoft.com/office/drawing/2014/main" id="{F02AE605-57AF-C449-D463-58DB98EF7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262" y="5293344"/>
            <a:ext cx="965112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1.1 Suit</a:t>
            </a:r>
            <a:endParaRPr lang="en-US" altLang="en-US" sz="2000" dirty="0"/>
          </a:p>
        </p:txBody>
      </p:sp>
      <p:cxnSp>
        <p:nvCxnSpPr>
          <p:cNvPr id="21" name="AutoShape 43">
            <a:extLst>
              <a:ext uri="{FF2B5EF4-FFF2-40B4-BE49-F238E27FC236}">
                <a16:creationId xmlns:a16="http://schemas.microsoft.com/office/drawing/2014/main" id="{728BCECF-AEA6-588F-4D40-E111B9F7D651}"/>
              </a:ext>
            </a:extLst>
          </p:cNvPr>
          <p:cNvCxnSpPr>
            <a:cxnSpLocks noChangeShapeType="1"/>
            <a:stCxn id="20" idx="0"/>
            <a:endCxn id="5" idx="2"/>
          </p:cNvCxnSpPr>
          <p:nvPr/>
        </p:nvCxnSpPr>
        <p:spPr bwMode="auto">
          <a:xfrm rot="16200000" flipV="1">
            <a:off x="3419" y="4462945"/>
            <a:ext cx="1595999" cy="648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Text Box 18">
            <a:extLst>
              <a:ext uri="{FF2B5EF4-FFF2-40B4-BE49-F238E27FC236}">
                <a16:creationId xmlns:a16="http://schemas.microsoft.com/office/drawing/2014/main" id="{598D1F70-9C4B-087A-AB4D-6727F75DCD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2145" y="5311600"/>
            <a:ext cx="1149100" cy="723834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1.2 Helmet</a:t>
            </a:r>
            <a:endParaRPr lang="en-US" altLang="en-US" sz="2000" dirty="0"/>
          </a:p>
        </p:txBody>
      </p:sp>
      <p:cxnSp>
        <p:nvCxnSpPr>
          <p:cNvPr id="26" name="AutoShape 43">
            <a:extLst>
              <a:ext uri="{FF2B5EF4-FFF2-40B4-BE49-F238E27FC236}">
                <a16:creationId xmlns:a16="http://schemas.microsoft.com/office/drawing/2014/main" id="{AFA8211C-130A-6B4A-13AF-9AC8BC3FA99F}"/>
              </a:ext>
            </a:extLst>
          </p:cNvPr>
          <p:cNvCxnSpPr>
            <a:cxnSpLocks noChangeShapeType="1"/>
            <a:stCxn id="25" idx="0"/>
            <a:endCxn id="5" idx="2"/>
          </p:cNvCxnSpPr>
          <p:nvPr/>
        </p:nvCxnSpPr>
        <p:spPr bwMode="auto">
          <a:xfrm rot="16200000" flipV="1">
            <a:off x="630730" y="3835634"/>
            <a:ext cx="1614255" cy="1337677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Text Box 18">
            <a:extLst>
              <a:ext uri="{FF2B5EF4-FFF2-40B4-BE49-F238E27FC236}">
                <a16:creationId xmlns:a16="http://schemas.microsoft.com/office/drawing/2014/main" id="{4247117E-A4D6-3112-6AB1-132DEDBE1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5512" y="5311600"/>
            <a:ext cx="1149100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1.3 Harness</a:t>
            </a:r>
            <a:endParaRPr lang="en-US" altLang="en-US" sz="2000" dirty="0"/>
          </a:p>
        </p:txBody>
      </p:sp>
      <p:cxnSp>
        <p:nvCxnSpPr>
          <p:cNvPr id="31" name="AutoShape 43">
            <a:extLst>
              <a:ext uri="{FF2B5EF4-FFF2-40B4-BE49-F238E27FC236}">
                <a16:creationId xmlns:a16="http://schemas.microsoft.com/office/drawing/2014/main" id="{6B271D81-4420-2441-B89C-F16B656B09E6}"/>
              </a:ext>
            </a:extLst>
          </p:cNvPr>
          <p:cNvCxnSpPr>
            <a:cxnSpLocks noChangeShapeType="1"/>
            <a:stCxn id="30" idx="0"/>
            <a:endCxn id="5" idx="2"/>
          </p:cNvCxnSpPr>
          <p:nvPr/>
        </p:nvCxnSpPr>
        <p:spPr bwMode="auto">
          <a:xfrm rot="16200000" flipV="1">
            <a:off x="1332413" y="3133951"/>
            <a:ext cx="1614255" cy="2741044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Text Box 18">
            <a:extLst>
              <a:ext uri="{FF2B5EF4-FFF2-40B4-BE49-F238E27FC236}">
                <a16:creationId xmlns:a16="http://schemas.microsoft.com/office/drawing/2014/main" id="{1B38181C-F5A4-9A72-79CA-A096F84D7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4875" y="5282805"/>
            <a:ext cx="1050241" cy="707886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1.4 Boot</a:t>
            </a:r>
            <a:endParaRPr lang="en-US" altLang="en-US" sz="2000" dirty="0"/>
          </a:p>
        </p:txBody>
      </p:sp>
      <p:cxnSp>
        <p:nvCxnSpPr>
          <p:cNvPr id="35" name="AutoShape 43">
            <a:extLst>
              <a:ext uri="{FF2B5EF4-FFF2-40B4-BE49-F238E27FC236}">
                <a16:creationId xmlns:a16="http://schemas.microsoft.com/office/drawing/2014/main" id="{C79C4240-BB13-C5DA-711B-DAADC1B21974}"/>
              </a:ext>
            </a:extLst>
          </p:cNvPr>
          <p:cNvCxnSpPr>
            <a:cxnSpLocks noChangeShapeType="1"/>
            <a:stCxn id="34" idx="0"/>
            <a:endCxn id="5" idx="2"/>
          </p:cNvCxnSpPr>
          <p:nvPr/>
        </p:nvCxnSpPr>
        <p:spPr bwMode="auto">
          <a:xfrm rot="16200000" flipV="1">
            <a:off x="2021777" y="2444586"/>
            <a:ext cx="1585460" cy="4090978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80B2BF-5C78-E1E0-DB7D-C4650677C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0134D5-9807-7617-3716-ABFE638CE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9C5C59-B140-F0B6-FAB2-A0257E7DD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8A0F26-CAD3-4C16-A0F8-1D9202C673E1}" type="slidenum">
              <a:rPr lang="en-AU" altLang="en-US" smtClean="0"/>
              <a:pPr>
                <a:defRPr/>
              </a:pPr>
              <a:t>16</a:t>
            </a:fld>
            <a:endParaRPr lang="en-AU" altLang="en-US"/>
          </a:p>
        </p:txBody>
      </p:sp>
      <p:sp>
        <p:nvSpPr>
          <p:cNvPr id="5" name="Text Box 18">
            <a:extLst>
              <a:ext uri="{FF2B5EF4-FFF2-40B4-BE49-F238E27FC236}">
                <a16:creationId xmlns:a16="http://schemas.microsoft.com/office/drawing/2014/main" id="{BF423EE8-124E-EBDA-19A5-4E296D3B70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329" y="2774015"/>
            <a:ext cx="1267377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1 – Personal Protection</a:t>
            </a:r>
            <a:endParaRPr lang="en-US" altLang="en-US" sz="1800" dirty="0"/>
          </a:p>
        </p:txBody>
      </p:sp>
      <p:sp>
        <p:nvSpPr>
          <p:cNvPr id="6" name="Text Box 19">
            <a:extLst>
              <a:ext uri="{FF2B5EF4-FFF2-40B4-BE49-F238E27FC236}">
                <a16:creationId xmlns:a16="http://schemas.microsoft.com/office/drawing/2014/main" id="{D2DD9976-6C77-157A-C3EC-7AFBF1266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1859" y="2789363"/>
            <a:ext cx="1049439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2 – Flight control  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7" name="Text Box 20">
            <a:extLst>
              <a:ext uri="{FF2B5EF4-FFF2-40B4-BE49-F238E27FC236}">
                <a16:creationId xmlns:a16="http://schemas.microsoft.com/office/drawing/2014/main" id="{00E7EE65-4173-2438-C7DF-C4AE7B144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2415" y="2789363"/>
            <a:ext cx="1267377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3 – Frame (wing and anchor)</a:t>
            </a:r>
            <a:endParaRPr lang="en-US" altLang="en-US" sz="1800" dirty="0"/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49D2C6E0-7C61-A778-6039-0F2B18B5C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3752" y="2789363"/>
            <a:ext cx="1412278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4 – Release mechanism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9" name="Text Box 19">
            <a:extLst>
              <a:ext uri="{FF2B5EF4-FFF2-40B4-BE49-F238E27FC236}">
                <a16:creationId xmlns:a16="http://schemas.microsoft.com/office/drawing/2014/main" id="{2D6E5852-9E87-4D7E-EA98-727502F1E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29" y="2789363"/>
            <a:ext cx="1050241" cy="120032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 – Winch to cargo aircraft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10" name="Text Box 19">
            <a:extLst>
              <a:ext uri="{FF2B5EF4-FFF2-40B4-BE49-F238E27FC236}">
                <a16:creationId xmlns:a16="http://schemas.microsoft.com/office/drawing/2014/main" id="{4E5A9F6D-0285-6707-EA15-53166179D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5842" y="2789363"/>
            <a:ext cx="1452915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6 – Emergency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15" name="AutoShape 43">
            <a:extLst>
              <a:ext uri="{FF2B5EF4-FFF2-40B4-BE49-F238E27FC236}">
                <a16:creationId xmlns:a16="http://schemas.microsoft.com/office/drawing/2014/main" id="{7F6770BA-1401-EE4D-D79E-B9352ED3B388}"/>
              </a:ext>
            </a:extLst>
          </p:cNvPr>
          <p:cNvCxnSpPr>
            <a:cxnSpLocks noChangeShapeType="1"/>
            <a:stCxn id="9" idx="0"/>
            <a:endCxn id="12291" idx="2"/>
          </p:cNvCxnSpPr>
          <p:nvPr/>
        </p:nvCxnSpPr>
        <p:spPr bwMode="auto">
          <a:xfrm rot="16200000" flipV="1">
            <a:off x="5031396" y="1085709"/>
            <a:ext cx="1392333" cy="2014976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AutoShape 43">
            <a:extLst>
              <a:ext uri="{FF2B5EF4-FFF2-40B4-BE49-F238E27FC236}">
                <a16:creationId xmlns:a16="http://schemas.microsoft.com/office/drawing/2014/main" id="{EFFEFF4E-56EA-F8EB-6295-FF018D042F32}"/>
              </a:ext>
            </a:extLst>
          </p:cNvPr>
          <p:cNvCxnSpPr>
            <a:cxnSpLocks noChangeShapeType="1"/>
            <a:stCxn id="10" idx="0"/>
            <a:endCxn id="12291" idx="2"/>
          </p:cNvCxnSpPr>
          <p:nvPr/>
        </p:nvCxnSpPr>
        <p:spPr bwMode="auto">
          <a:xfrm rot="16200000" flipV="1">
            <a:off x="5790021" y="327084"/>
            <a:ext cx="1392333" cy="3532226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6105E41-3E8B-7067-4A43-751D9E533EA6}"/>
              </a:ext>
            </a:extLst>
          </p:cNvPr>
          <p:cNvSpPr txBox="1"/>
          <p:nvPr/>
        </p:nvSpPr>
        <p:spPr>
          <a:xfrm>
            <a:off x="2286000" y="3188223"/>
            <a:ext cx="4572000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/>
              <a:t>How big is the hook?</a:t>
            </a:r>
          </a:p>
          <a:p>
            <a:r>
              <a:rPr lang="en-AU" dirty="0"/>
              <a:t>What materials?</a:t>
            </a:r>
          </a:p>
          <a:p>
            <a:r>
              <a:rPr lang="en-AU" dirty="0"/>
              <a:t>Make or buy (where and what to buy)?</a:t>
            </a:r>
          </a:p>
        </p:txBody>
      </p:sp>
    </p:spTree>
    <p:extLst>
      <p:ext uri="{BB962C8B-B14F-4D97-AF65-F5344CB8AC3E}">
        <p14:creationId xmlns:p14="http://schemas.microsoft.com/office/powerpoint/2010/main" val="3099019931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FAD96-53C6-1A28-DB8D-A5B03B166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C5E46698-803E-7B31-C8A7-8F4997272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>
                <a:solidFill>
                  <a:srgbClr val="FF0000"/>
                </a:solidFill>
              </a:rPr>
              <a:t>Function 1.1  Suit</a:t>
            </a:r>
            <a:endParaRPr lang="en-AU" sz="2800" dirty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7C737-B703-774E-47BA-4FD1206B7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2B97422-5EC1-657E-5D32-6883308A2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222" name="Slide Number Placeholder 2">
            <a:extLst>
              <a:ext uri="{FF2B5EF4-FFF2-40B4-BE49-F238E27FC236}">
                <a16:creationId xmlns:a16="http://schemas.microsoft.com/office/drawing/2014/main" id="{4E8ADDCD-9CE8-D4A9-3FE5-B931C72AB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3F5695B-FB60-4EC3-8131-4BCA11E3DFA9}" type="slidenum">
              <a:rPr lang="en-AU" sz="1100" smtClean="0"/>
              <a:pPr eaLnBrk="1" hangingPunct="1"/>
              <a:t>17</a:t>
            </a:fld>
            <a:endParaRPr lang="en-AU" sz="110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D5230BE-A40C-2456-26B8-8F31D4B85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size, shape, design?</a:t>
            </a:r>
          </a:p>
          <a:p>
            <a:r>
              <a:rPr lang="en-AU" dirty="0"/>
              <a:t>What materials?</a:t>
            </a:r>
          </a:p>
          <a:p>
            <a:r>
              <a:rPr lang="en-AU" dirty="0"/>
              <a:t>What features?  Harness location?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62325387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AF63B-5327-2308-D25C-A58FC4DA4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F52532A5-8141-9C26-DBB1-68C209773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>
                <a:solidFill>
                  <a:srgbClr val="FF0000"/>
                </a:solidFill>
              </a:rPr>
              <a:t>Function 1.2  Helmet</a:t>
            </a:r>
            <a:endParaRPr lang="en-AU" sz="2800" dirty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21077-BF8F-2E2E-A19F-4FE396AA6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C9E7E35-EAD6-443F-D214-7E84B827F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222" name="Slide Number Placeholder 2">
            <a:extLst>
              <a:ext uri="{FF2B5EF4-FFF2-40B4-BE49-F238E27FC236}">
                <a16:creationId xmlns:a16="http://schemas.microsoft.com/office/drawing/2014/main" id="{720C6BE3-F1DE-5B90-0FC5-4BEA811C8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3F5695B-FB60-4EC3-8131-4BCA11E3DFA9}" type="slidenum">
              <a:rPr lang="en-AU" sz="1100" smtClean="0"/>
              <a:pPr eaLnBrk="1" hangingPunct="1"/>
              <a:t>18</a:t>
            </a:fld>
            <a:endParaRPr lang="en-AU" sz="110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15DD000-158D-E193-F69A-A8FDC0D43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size, shape, design?</a:t>
            </a:r>
          </a:p>
          <a:p>
            <a:r>
              <a:rPr lang="en-AU" dirty="0"/>
              <a:t>What materials?</a:t>
            </a:r>
          </a:p>
          <a:p>
            <a:r>
              <a:rPr lang="en-AU" dirty="0"/>
              <a:t>Impact to resist?</a:t>
            </a:r>
          </a:p>
          <a:p>
            <a:r>
              <a:rPr lang="en-AU" dirty="0"/>
              <a:t>What features?  Screen?</a:t>
            </a:r>
          </a:p>
          <a:p>
            <a:r>
              <a:rPr lang="en-AU" dirty="0"/>
              <a:t>Power required?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17158986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29EC5-E40B-A284-2C46-85728708D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42266725-21E1-5541-C6AD-D676F2EC2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>
                <a:solidFill>
                  <a:srgbClr val="FF0000"/>
                </a:solidFill>
              </a:rPr>
              <a:t>Function 1.3  Harness</a:t>
            </a:r>
            <a:endParaRPr lang="en-AU" sz="2800" dirty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0431B-08CF-2072-1905-8B2FA14BA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C39AB60-0DFD-CE5A-6A55-751FE8DA8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222" name="Slide Number Placeholder 2">
            <a:extLst>
              <a:ext uri="{FF2B5EF4-FFF2-40B4-BE49-F238E27FC236}">
                <a16:creationId xmlns:a16="http://schemas.microsoft.com/office/drawing/2014/main" id="{B5E0E814-E30D-0684-8B2C-98ED1B2D2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3F5695B-FB60-4EC3-8131-4BCA11E3DFA9}" type="slidenum">
              <a:rPr lang="en-AU" sz="1100" smtClean="0"/>
              <a:pPr eaLnBrk="1" hangingPunct="1"/>
              <a:t>19</a:t>
            </a:fld>
            <a:endParaRPr lang="en-AU" sz="110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45D111D-9C10-89CC-8C89-FED28411B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size, shape, design?</a:t>
            </a:r>
          </a:p>
          <a:p>
            <a:r>
              <a:rPr lang="en-AU" dirty="0"/>
              <a:t>What materials?</a:t>
            </a:r>
          </a:p>
          <a:p>
            <a:r>
              <a:rPr lang="en-AU" dirty="0"/>
              <a:t>What features?</a:t>
            </a:r>
          </a:p>
          <a:p>
            <a:r>
              <a:rPr lang="en-AU" dirty="0"/>
              <a:t>Make or buy?</a:t>
            </a:r>
          </a:p>
          <a:p>
            <a:r>
              <a:rPr lang="en-AU" dirty="0"/>
              <a:t>If make, where to buy materials, who to make it, design information?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99482366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3EAFB-72A3-B6AA-7909-1072157AB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5CFD2689-DB4C-98AD-84ED-A482E7510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229600" cy="1318694"/>
          </a:xfrm>
        </p:spPr>
        <p:txBody>
          <a:bodyPr/>
          <a:lstStyle/>
          <a:p>
            <a:r>
              <a:rPr lang="en-AU" altLang="en-US" sz="33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Insert your name, student number and program BEFORE submitting to CANVAS</a:t>
            </a:r>
            <a:endParaRPr lang="en-US" altLang="en-US" sz="33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123" name="Rectangle 7">
            <a:extLst>
              <a:ext uri="{FF2B5EF4-FFF2-40B4-BE49-F238E27FC236}">
                <a16:creationId xmlns:a16="http://schemas.microsoft.com/office/drawing/2014/main" id="{D01A2D70-F0DE-747C-E08A-603CBDE74D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2006082"/>
            <a:ext cx="8229600" cy="415976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Name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Student number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Program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DB19AF-BFC9-94C1-69ED-CE261BC3D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26A7EF-97DC-BE0F-8B66-AC41B0FF7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4F15FD-5147-4ABF-F7D3-F1AD0C97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1C8051-CF3C-405B-A92E-5156C46B7D7B}" type="slidenum">
              <a:rPr lang="en-AU" altLang="en-US" smtClean="0"/>
              <a:pPr>
                <a:defRPr/>
              </a:pPr>
              <a:t>2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45900219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6EDF6-244C-D2D4-6792-A3E67565F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AC77F9B9-9DE0-7D37-F295-5A220D8AB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>
                <a:solidFill>
                  <a:srgbClr val="FF0000"/>
                </a:solidFill>
              </a:rPr>
              <a:t>Function 1.4  Boot</a:t>
            </a:r>
            <a:endParaRPr lang="en-AU" sz="2800" dirty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182FC-4398-2225-4826-49F255C56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B38CFEB-ECC5-D244-894E-FCFF8044E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222" name="Slide Number Placeholder 2">
            <a:extLst>
              <a:ext uri="{FF2B5EF4-FFF2-40B4-BE49-F238E27FC236}">
                <a16:creationId xmlns:a16="http://schemas.microsoft.com/office/drawing/2014/main" id="{C9285E12-2634-BFD1-67E5-36A1D4C03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3F5695B-FB60-4EC3-8131-4BCA11E3DFA9}" type="slidenum">
              <a:rPr lang="en-AU" sz="1100" smtClean="0"/>
              <a:pPr eaLnBrk="1" hangingPunct="1"/>
              <a:t>20</a:t>
            </a:fld>
            <a:endParaRPr lang="en-AU" sz="110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D4202C47-3A86-E27C-82EA-D83E63654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size, shape, design?</a:t>
            </a:r>
          </a:p>
          <a:p>
            <a:r>
              <a:rPr lang="en-AU" dirty="0"/>
              <a:t>What materials?</a:t>
            </a:r>
          </a:p>
          <a:p>
            <a:r>
              <a:rPr lang="en-AU" dirty="0"/>
              <a:t>What features?  Keep warm?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51831586"/>
      </p:ext>
    </p:extLst>
  </p:cSld>
  <p:clrMapOvr>
    <a:masterClrMapping/>
  </p:clrMapOvr>
  <p:transition spd="slow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02D047-9692-1792-6089-0CD14393A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014BC41-EAAC-98C6-02FC-20E262D599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dirty="0">
                <a:ea typeface="ＭＳ Ｐゴシック" panose="020B0600070205080204" pitchFamily="34" charset="-128"/>
              </a:rPr>
              <a:t>Hierarchy of Functions – Human Jet Type A (Function 3)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604D7213-1AAF-5A0F-51B1-DE738B2E2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9304" y="996920"/>
            <a:ext cx="2681539" cy="40011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0. Human jet</a:t>
            </a:r>
            <a:endParaRPr lang="en-US" altLang="en-US" sz="20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4F848898-D911-C612-9494-A162A888B90D}"/>
              </a:ext>
            </a:extLst>
          </p:cNvPr>
          <p:cNvCxnSpPr>
            <a:cxnSpLocks noChangeShapeType="1"/>
            <a:stCxn id="5" idx="0"/>
            <a:endCxn id="12291" idx="2"/>
          </p:cNvCxnSpPr>
          <p:nvPr/>
        </p:nvCxnSpPr>
        <p:spPr bwMode="auto">
          <a:xfrm rot="5400000" flipH="1" flipV="1">
            <a:off x="2056054" y="109995"/>
            <a:ext cx="1376985" cy="3951056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9AFC68CA-E5A8-AF4F-92D4-AF1B35A9A47B}"/>
              </a:ext>
            </a:extLst>
          </p:cNvPr>
          <p:cNvCxnSpPr>
            <a:cxnSpLocks noChangeShapeType="1"/>
            <a:stCxn id="7" idx="0"/>
            <a:endCxn id="12291" idx="2"/>
          </p:cNvCxnSpPr>
          <p:nvPr/>
        </p:nvCxnSpPr>
        <p:spPr bwMode="auto">
          <a:xfrm rot="5400000" flipH="1" flipV="1">
            <a:off x="3466923" y="1536212"/>
            <a:ext cx="1392333" cy="111397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C23269B1-41A4-7C38-139B-FB8AA541A9F2}"/>
              </a:ext>
            </a:extLst>
          </p:cNvPr>
          <p:cNvCxnSpPr>
            <a:cxnSpLocks noChangeShapeType="1"/>
            <a:stCxn id="6" idx="0"/>
            <a:endCxn id="12291" idx="2"/>
          </p:cNvCxnSpPr>
          <p:nvPr/>
        </p:nvCxnSpPr>
        <p:spPr bwMode="auto">
          <a:xfrm rot="5400000" flipH="1" flipV="1">
            <a:off x="2762160" y="831450"/>
            <a:ext cx="1392333" cy="252349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C06082C7-A5BF-AECB-CB6B-323E8D2491E4}"/>
              </a:ext>
            </a:extLst>
          </p:cNvPr>
          <p:cNvCxnSpPr>
            <a:cxnSpLocks noChangeShapeType="1"/>
            <a:stCxn id="8" idx="0"/>
            <a:endCxn id="12291" idx="2"/>
          </p:cNvCxnSpPr>
          <p:nvPr/>
        </p:nvCxnSpPr>
        <p:spPr bwMode="auto">
          <a:xfrm rot="16200000" flipV="1">
            <a:off x="4273817" y="1843288"/>
            <a:ext cx="1392333" cy="499817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AutoShape 43">
            <a:extLst>
              <a:ext uri="{FF2B5EF4-FFF2-40B4-BE49-F238E27FC236}">
                <a16:creationId xmlns:a16="http://schemas.microsoft.com/office/drawing/2014/main" id="{EE3F0235-E06D-DD60-4AC4-A9702FB214CF}"/>
              </a:ext>
            </a:extLst>
          </p:cNvPr>
          <p:cNvCxnSpPr>
            <a:cxnSpLocks noChangeShapeType="1"/>
            <a:stCxn id="11" idx="0"/>
            <a:endCxn id="7" idx="2"/>
          </p:cNvCxnSpPr>
          <p:nvPr/>
        </p:nvCxnSpPr>
        <p:spPr bwMode="auto">
          <a:xfrm rot="5400000" flipH="1" flipV="1">
            <a:off x="1962898" y="3446991"/>
            <a:ext cx="1377504" cy="1908908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AutoShape 43">
            <a:extLst>
              <a:ext uri="{FF2B5EF4-FFF2-40B4-BE49-F238E27FC236}">
                <a16:creationId xmlns:a16="http://schemas.microsoft.com/office/drawing/2014/main" id="{BC3C2C2B-6E8F-53E5-32CF-5ADF539517B3}"/>
              </a:ext>
            </a:extLst>
          </p:cNvPr>
          <p:cNvCxnSpPr>
            <a:cxnSpLocks noChangeShapeType="1"/>
            <a:stCxn id="12" idx="0"/>
            <a:endCxn id="7" idx="2"/>
          </p:cNvCxnSpPr>
          <p:nvPr/>
        </p:nvCxnSpPr>
        <p:spPr bwMode="auto">
          <a:xfrm rot="16200000" flipV="1">
            <a:off x="2989367" y="4329431"/>
            <a:ext cx="1361555" cy="12807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AutoShape 43">
            <a:extLst>
              <a:ext uri="{FF2B5EF4-FFF2-40B4-BE49-F238E27FC236}">
                <a16:creationId xmlns:a16="http://schemas.microsoft.com/office/drawing/2014/main" id="{E979C053-2E87-AAC1-EFC8-A81329E5EEC0}"/>
              </a:ext>
            </a:extLst>
          </p:cNvPr>
          <p:cNvCxnSpPr>
            <a:cxnSpLocks noChangeShapeType="1"/>
            <a:stCxn id="13" idx="0"/>
            <a:endCxn id="7" idx="2"/>
          </p:cNvCxnSpPr>
          <p:nvPr/>
        </p:nvCxnSpPr>
        <p:spPr bwMode="auto">
          <a:xfrm rot="16200000" flipV="1">
            <a:off x="3901447" y="3417350"/>
            <a:ext cx="1377504" cy="1968189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AutoShape 43">
            <a:extLst>
              <a:ext uri="{FF2B5EF4-FFF2-40B4-BE49-F238E27FC236}">
                <a16:creationId xmlns:a16="http://schemas.microsoft.com/office/drawing/2014/main" id="{339DC507-53DB-0F69-9B3B-BDC105205F5D}"/>
              </a:ext>
            </a:extLst>
          </p:cNvPr>
          <p:cNvCxnSpPr>
            <a:cxnSpLocks noChangeShapeType="1"/>
            <a:stCxn id="14" idx="0"/>
            <a:endCxn id="7" idx="2"/>
          </p:cNvCxnSpPr>
          <p:nvPr/>
        </p:nvCxnSpPr>
        <p:spPr bwMode="auto">
          <a:xfrm rot="16200000" flipV="1">
            <a:off x="4660578" y="2658219"/>
            <a:ext cx="1377504" cy="348645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1390B2-80E2-6C49-E87D-29A9B2548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BC7EB8-2834-ED4C-2932-656D07EBE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2036" y="5436203"/>
            <a:ext cx="3832225" cy="215900"/>
          </a:xfrm>
        </p:spPr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8AE447-B0A2-572E-8EC3-976590905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23636" y="5439378"/>
            <a:ext cx="2133600" cy="215900"/>
          </a:xfrm>
        </p:spPr>
        <p:txBody>
          <a:bodyPr/>
          <a:lstStyle/>
          <a:p>
            <a:pPr>
              <a:defRPr/>
            </a:pPr>
            <a:fld id="{058A0F26-CAD3-4C16-A0F8-1D9202C673E1}" type="slidenum">
              <a:rPr lang="en-AU" altLang="en-US" smtClean="0"/>
              <a:pPr>
                <a:defRPr/>
              </a:pPr>
              <a:t>21</a:t>
            </a:fld>
            <a:endParaRPr lang="en-AU" altLang="en-US"/>
          </a:p>
        </p:txBody>
      </p:sp>
      <p:sp>
        <p:nvSpPr>
          <p:cNvPr id="5" name="Text Box 18">
            <a:extLst>
              <a:ext uri="{FF2B5EF4-FFF2-40B4-BE49-F238E27FC236}">
                <a16:creationId xmlns:a16="http://schemas.microsoft.com/office/drawing/2014/main" id="{D0DFFCBD-ABF7-ED2D-5149-F57AFB56D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329" y="2774015"/>
            <a:ext cx="1267377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1 – Personal Protection</a:t>
            </a:r>
            <a:endParaRPr lang="en-US" altLang="en-US" sz="1800" dirty="0"/>
          </a:p>
        </p:txBody>
      </p:sp>
      <p:sp>
        <p:nvSpPr>
          <p:cNvPr id="6" name="Text Box 19">
            <a:extLst>
              <a:ext uri="{FF2B5EF4-FFF2-40B4-BE49-F238E27FC236}">
                <a16:creationId xmlns:a16="http://schemas.microsoft.com/office/drawing/2014/main" id="{A493CBD3-8AB8-2220-9B6F-FA56984D4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1859" y="2789363"/>
            <a:ext cx="1049439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2 – Flight control  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7" name="Text Box 20">
            <a:extLst>
              <a:ext uri="{FF2B5EF4-FFF2-40B4-BE49-F238E27FC236}">
                <a16:creationId xmlns:a16="http://schemas.microsoft.com/office/drawing/2014/main" id="{283AAA17-CE52-AF11-EF9B-ABB3F15C3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2415" y="2789363"/>
            <a:ext cx="1267377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3 – Frame (wing and anchor)</a:t>
            </a:r>
            <a:endParaRPr lang="en-US" altLang="en-US" sz="1800" dirty="0"/>
          </a:p>
        </p:txBody>
      </p:sp>
      <p:sp>
        <p:nvSpPr>
          <p:cNvPr id="8" name="Text Box 19">
            <a:extLst>
              <a:ext uri="{FF2B5EF4-FFF2-40B4-BE49-F238E27FC236}">
                <a16:creationId xmlns:a16="http://schemas.microsoft.com/office/drawing/2014/main" id="{6882CE26-B8BB-B4D4-19DB-B66FD5AA5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3752" y="2789363"/>
            <a:ext cx="1412278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4 – Release mechanism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9" name="Text Box 19">
            <a:extLst>
              <a:ext uri="{FF2B5EF4-FFF2-40B4-BE49-F238E27FC236}">
                <a16:creationId xmlns:a16="http://schemas.microsoft.com/office/drawing/2014/main" id="{486CA0CE-A360-AD56-4647-F788E5E6B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29" y="2789363"/>
            <a:ext cx="1050241" cy="120032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 – Winch to cargo aircraft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10" name="Text Box 19">
            <a:extLst>
              <a:ext uri="{FF2B5EF4-FFF2-40B4-BE49-F238E27FC236}">
                <a16:creationId xmlns:a16="http://schemas.microsoft.com/office/drawing/2014/main" id="{B07484A2-FD20-2A87-9D45-0857E4840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5842" y="2789363"/>
            <a:ext cx="1452915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6 – Emergency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15" name="AutoShape 43">
            <a:extLst>
              <a:ext uri="{FF2B5EF4-FFF2-40B4-BE49-F238E27FC236}">
                <a16:creationId xmlns:a16="http://schemas.microsoft.com/office/drawing/2014/main" id="{43615403-4D86-46D4-5D72-C9832E20CE32}"/>
              </a:ext>
            </a:extLst>
          </p:cNvPr>
          <p:cNvCxnSpPr>
            <a:cxnSpLocks noChangeShapeType="1"/>
            <a:stCxn id="9" idx="0"/>
            <a:endCxn id="12291" idx="2"/>
          </p:cNvCxnSpPr>
          <p:nvPr/>
        </p:nvCxnSpPr>
        <p:spPr bwMode="auto">
          <a:xfrm rot="16200000" flipV="1">
            <a:off x="5031396" y="1085709"/>
            <a:ext cx="1392333" cy="2014976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AutoShape 43">
            <a:extLst>
              <a:ext uri="{FF2B5EF4-FFF2-40B4-BE49-F238E27FC236}">
                <a16:creationId xmlns:a16="http://schemas.microsoft.com/office/drawing/2014/main" id="{6105C9CA-FDD2-08B0-5BFA-B237A037C06F}"/>
              </a:ext>
            </a:extLst>
          </p:cNvPr>
          <p:cNvCxnSpPr>
            <a:cxnSpLocks noChangeShapeType="1"/>
            <a:stCxn id="10" idx="0"/>
            <a:endCxn id="12291" idx="2"/>
          </p:cNvCxnSpPr>
          <p:nvPr/>
        </p:nvCxnSpPr>
        <p:spPr bwMode="auto">
          <a:xfrm rot="16200000" flipV="1">
            <a:off x="5790021" y="327084"/>
            <a:ext cx="1392333" cy="3532226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 Box 18">
            <a:extLst>
              <a:ext uri="{FF2B5EF4-FFF2-40B4-BE49-F238E27FC236}">
                <a16:creationId xmlns:a16="http://schemas.microsoft.com/office/drawing/2014/main" id="{9FD1BA5C-5742-6DB3-361A-30584DA4A3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036" y="5090197"/>
            <a:ext cx="1570319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3.1 Honeycomb profile  </a:t>
            </a:r>
            <a:endParaRPr lang="en-US" altLang="en-US" sz="2000" dirty="0"/>
          </a:p>
        </p:txBody>
      </p:sp>
      <p:sp>
        <p:nvSpPr>
          <p:cNvPr id="12" name="Text Box 18">
            <a:extLst>
              <a:ext uri="{FF2B5EF4-FFF2-40B4-BE49-F238E27FC236}">
                <a16:creationId xmlns:a16="http://schemas.microsoft.com/office/drawing/2014/main" id="{03C1403C-8403-EFCC-F812-5D286EA78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8292" y="5074248"/>
            <a:ext cx="1971782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3.2 Impregnated films (surface)</a:t>
            </a:r>
            <a:endParaRPr lang="en-US" altLang="en-US" sz="2000" dirty="0"/>
          </a:p>
        </p:txBody>
      </p:sp>
      <p:sp>
        <p:nvSpPr>
          <p:cNvPr id="13" name="Text Box 18">
            <a:extLst>
              <a:ext uri="{FF2B5EF4-FFF2-40B4-BE49-F238E27FC236}">
                <a16:creationId xmlns:a16="http://schemas.microsoft.com/office/drawing/2014/main" id="{012B040C-4C11-6019-36DA-E453D3960C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8656" y="5090197"/>
            <a:ext cx="1271274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3.3 Hook for engine</a:t>
            </a:r>
            <a:endParaRPr lang="en-US" altLang="en-US" sz="2000" dirty="0"/>
          </a:p>
        </p:txBody>
      </p:sp>
      <p:sp>
        <p:nvSpPr>
          <p:cNvPr id="14" name="Text Box 18">
            <a:extLst>
              <a:ext uri="{FF2B5EF4-FFF2-40B4-BE49-F238E27FC236}">
                <a16:creationId xmlns:a16="http://schemas.microsoft.com/office/drawing/2014/main" id="{B4DB49F9-988B-B750-B0DD-DDA2557F4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2808" y="5090197"/>
            <a:ext cx="1319496" cy="10156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2000" dirty="0"/>
              <a:t>3.4 Hook for harness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830870872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07B355-7F48-5961-C4B5-D5890B39E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DDFDB5E4-B8F0-C4FB-8AAF-0B4BDF2A0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>
                <a:solidFill>
                  <a:srgbClr val="FF0000"/>
                </a:solidFill>
              </a:rPr>
              <a:t>Function 3.1  Honeycomb profile</a:t>
            </a:r>
            <a:endParaRPr lang="en-AU" sz="2800" dirty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73832-2112-82AF-DCDE-8FAE92C2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B024B80-831E-F560-656C-2A3086963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222" name="Slide Number Placeholder 2">
            <a:extLst>
              <a:ext uri="{FF2B5EF4-FFF2-40B4-BE49-F238E27FC236}">
                <a16:creationId xmlns:a16="http://schemas.microsoft.com/office/drawing/2014/main" id="{233907ED-F20D-A222-950D-B52071F0D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3F5695B-FB60-4EC3-8131-4BCA11E3DFA9}" type="slidenum">
              <a:rPr lang="en-AU" sz="1100" smtClean="0"/>
              <a:pPr eaLnBrk="1" hangingPunct="1"/>
              <a:t>22</a:t>
            </a:fld>
            <a:endParaRPr lang="en-AU" sz="110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4A89055D-03DC-E9B7-5EFE-AC04A8900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strength?</a:t>
            </a:r>
          </a:p>
          <a:p>
            <a:r>
              <a:rPr lang="en-AU" dirty="0"/>
              <a:t>What materials?</a:t>
            </a:r>
          </a:p>
          <a:p>
            <a:r>
              <a:rPr lang="en-AU" dirty="0"/>
              <a:t>Where to get materials supply?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06210437"/>
      </p:ext>
    </p:extLst>
  </p:cSld>
  <p:clrMapOvr>
    <a:masterClrMapping/>
  </p:clrMapOvr>
  <p:transition spd="slow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0EF1C-A03F-DEBC-F5A3-3F560C126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606C58A9-BACD-55C0-6368-B3B144F4C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>
                <a:solidFill>
                  <a:srgbClr val="FF0000"/>
                </a:solidFill>
              </a:rPr>
              <a:t>Function 3.2  Impregnated films</a:t>
            </a:r>
            <a:endParaRPr lang="en-AU" sz="2800" dirty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6455A-6252-78C5-45B9-A474C669B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758DC3B-DAC4-8650-27DE-78F89A55E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222" name="Slide Number Placeholder 2">
            <a:extLst>
              <a:ext uri="{FF2B5EF4-FFF2-40B4-BE49-F238E27FC236}">
                <a16:creationId xmlns:a16="http://schemas.microsoft.com/office/drawing/2014/main" id="{2E171100-ADEC-D75D-6863-2C12A29CB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3F5695B-FB60-4EC3-8131-4BCA11E3DFA9}" type="slidenum">
              <a:rPr lang="en-AU" sz="1100" smtClean="0"/>
              <a:pPr eaLnBrk="1" hangingPunct="1"/>
              <a:t>23</a:t>
            </a:fld>
            <a:endParaRPr lang="en-AU" sz="110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22A4945F-0137-62CC-6081-2954B3B1B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strength?</a:t>
            </a:r>
          </a:p>
          <a:p>
            <a:r>
              <a:rPr lang="en-AU" dirty="0"/>
              <a:t>What materials?</a:t>
            </a:r>
          </a:p>
          <a:p>
            <a:r>
              <a:rPr lang="en-AU" dirty="0"/>
              <a:t>Where to get materials supply?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24201889"/>
      </p:ext>
    </p:extLst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6A48B-EBC8-3429-A120-3A65EBE66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8BA42C62-DDCD-763F-FBB6-1D98D4F9A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 dirty="0">
                <a:solidFill>
                  <a:srgbClr val="FF0000"/>
                </a:solidFill>
              </a:rPr>
              <a:t>Function 3.3  Hook for engine</a:t>
            </a:r>
            <a:endParaRPr lang="en-AU" sz="2800" dirty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7C7CB-0775-CF22-8800-9CCB997E1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148D58A-3C3E-7A05-BB4E-714B5F34D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222" name="Slide Number Placeholder 2">
            <a:extLst>
              <a:ext uri="{FF2B5EF4-FFF2-40B4-BE49-F238E27FC236}">
                <a16:creationId xmlns:a16="http://schemas.microsoft.com/office/drawing/2014/main" id="{1CDDF42A-D302-383B-E591-33A75052D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3F5695B-FB60-4EC3-8131-4BCA11E3DFA9}" type="slidenum">
              <a:rPr lang="en-AU" sz="1100" smtClean="0"/>
              <a:pPr eaLnBrk="1" hangingPunct="1"/>
              <a:t>24</a:t>
            </a:fld>
            <a:endParaRPr lang="en-AU" sz="110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E6ED6F8-51C0-EDEB-F873-B56C64B4F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size, shape, anchoring points, design?</a:t>
            </a:r>
          </a:p>
          <a:p>
            <a:r>
              <a:rPr lang="en-AU" dirty="0"/>
              <a:t>What materials?</a:t>
            </a:r>
          </a:p>
          <a:p>
            <a:r>
              <a:rPr lang="en-AU" dirty="0"/>
              <a:t>Make or buy?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56605590"/>
      </p:ext>
    </p:extLst>
  </p:cSld>
  <p:clrMapOvr>
    <a:masterClrMapping/>
  </p:clrMapOvr>
  <p:transition spd="slow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AB85A-182F-526C-E2D8-BED3427BC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7E8F316D-783A-D571-B897-EFFA0F525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800">
                <a:solidFill>
                  <a:srgbClr val="FF0000"/>
                </a:solidFill>
              </a:rPr>
              <a:t>Function 3.4  </a:t>
            </a:r>
            <a:r>
              <a:rPr lang="en-AU" sz="2800" dirty="0">
                <a:solidFill>
                  <a:srgbClr val="FF0000"/>
                </a:solidFill>
              </a:rPr>
              <a:t>Hook for harness</a:t>
            </a:r>
            <a:endParaRPr lang="en-AU" sz="2800" dirty="0">
              <a:solidFill>
                <a:srgbClr val="FF0000"/>
              </a:solidFill>
              <a:ea typeface="ＭＳ Ｐゴシック" pitchFamily="34" charset="-128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1144D-C276-616D-E06C-98FECFEBB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77FF76B-CC4C-09A3-AD43-AC350F153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222" name="Slide Number Placeholder 2">
            <a:extLst>
              <a:ext uri="{FF2B5EF4-FFF2-40B4-BE49-F238E27FC236}">
                <a16:creationId xmlns:a16="http://schemas.microsoft.com/office/drawing/2014/main" id="{2AA43DA4-FAA7-4C47-C9F4-A5D2A264D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3F5695B-FB60-4EC3-8131-4BCA11E3DFA9}" type="slidenum">
              <a:rPr lang="en-AU" sz="1100" smtClean="0"/>
              <a:pPr eaLnBrk="1" hangingPunct="1"/>
              <a:t>25</a:t>
            </a:fld>
            <a:endParaRPr lang="en-AU" sz="110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2B7C958B-7425-0379-F3EB-FD7AEC8FB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size, shape, anchoring points, design?</a:t>
            </a:r>
          </a:p>
          <a:p>
            <a:r>
              <a:rPr lang="en-AU" dirty="0"/>
              <a:t>What materials?</a:t>
            </a:r>
          </a:p>
          <a:p>
            <a:r>
              <a:rPr lang="en-AU" dirty="0"/>
              <a:t>Make or buy?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51239921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03C63-B05D-A373-0AA7-A0FC75364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BDF073B7-9866-9625-E34B-C725CBF0E8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6516688" cy="1191591"/>
          </a:xfrm>
        </p:spPr>
        <p:txBody>
          <a:bodyPr/>
          <a:lstStyle/>
          <a:p>
            <a:r>
              <a:rPr lang="en-AU" altLang="en-US" sz="3600" dirty="0">
                <a:ea typeface="ＭＳ Ｐゴシック" panose="020B0600070205080204" pitchFamily="34" charset="-128"/>
              </a:rPr>
              <a:t>Concept of operations – </a:t>
            </a:r>
            <a:br>
              <a:rPr lang="en-AU" altLang="en-US" sz="3600" dirty="0">
                <a:ea typeface="ＭＳ Ｐゴシック" panose="020B0600070205080204" pitchFamily="34" charset="-128"/>
              </a:rPr>
            </a:br>
            <a:r>
              <a:rPr lang="en-AU" altLang="en-US" sz="3600" dirty="0">
                <a:ea typeface="ＭＳ Ｐゴシック" panose="020B0600070205080204" pitchFamily="34" charset="-128"/>
              </a:rPr>
              <a:t>Type A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22614C3F-4BE1-5793-BA9A-1353A4A768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729409"/>
            <a:ext cx="8229600" cy="4436441"/>
          </a:xfrm>
        </p:spPr>
        <p:txBody>
          <a:bodyPr/>
          <a:lstStyle/>
          <a:p>
            <a:pPr marL="342900" indent="-342900">
              <a:buFontTx/>
              <a:buAutoNum type="arabicPeriod"/>
            </a:pPr>
            <a:r>
              <a:rPr lang="en-US" altLang="en-US" sz="2400" dirty="0">
                <a:ea typeface="ＭＳ Ｐゴシック" panose="020B0600070205080204" pitchFamily="34" charset="-128"/>
              </a:rPr>
              <a:t>Launch 1a – </a:t>
            </a:r>
            <a:r>
              <a:rPr lang="en-AU" altLang="en-US" sz="2400" dirty="0">
                <a:ea typeface="ＭＳ Ｐゴシック" panose="020B0600070205080204" pitchFamily="34" charset="-128"/>
              </a:rPr>
              <a:t>Release from under-wing of a fixed wing aircraft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342900" indent="-342900">
              <a:buFontTx/>
              <a:buAutoNum type="arabicPeriod"/>
            </a:pPr>
            <a:r>
              <a:rPr lang="en-US" altLang="en-US" sz="2400" dirty="0">
                <a:ea typeface="ＭＳ Ｐゴシック" panose="020B0600070205080204" pitchFamily="34" charset="-128"/>
              </a:rPr>
              <a:t>Fly – Control engine, wing flap, body angle to steer</a:t>
            </a:r>
          </a:p>
          <a:p>
            <a:pPr marL="342900" indent="-342900">
              <a:buFontTx/>
              <a:buAutoNum type="arabicPeriod"/>
            </a:pPr>
            <a:r>
              <a:rPr lang="en-US" altLang="en-US" sz="2400" dirty="0">
                <a:ea typeface="ＭＳ Ｐゴシック" panose="020B0600070205080204" pitchFamily="34" charset="-128"/>
              </a:rPr>
              <a:t>Land 2c – </a:t>
            </a:r>
            <a:r>
              <a:rPr lang="en-US" altLang="en-US" sz="2400" dirty="0"/>
              <a:t>Fly into an aircraft’s back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8196" name="Date Placeholder 3">
            <a:extLst>
              <a:ext uri="{FF2B5EF4-FFF2-40B4-BE49-F238E27FC236}">
                <a16:creationId xmlns:a16="http://schemas.microsoft.com/office/drawing/2014/main" id="{F0A62F59-101A-7309-AABF-A90614DA071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100"/>
              <a:t>RMIT University©2025</a:t>
            </a:r>
            <a:endParaRPr lang="en-AU" altLang="en-US" sz="11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08772-08DB-65F7-2D4A-4C4B4AC1F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8198" name="Slide Number Placeholder 5">
            <a:extLst>
              <a:ext uri="{FF2B5EF4-FFF2-40B4-BE49-F238E27FC236}">
                <a16:creationId xmlns:a16="http://schemas.microsoft.com/office/drawing/2014/main" id="{40BC4EA0-3E9B-133F-C3D3-780BC5C28C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176774F-3612-448D-B794-1D2567BC4CBC}" type="slidenum">
              <a:rPr lang="en-AU" altLang="en-US" sz="1100" smtClean="0"/>
              <a:pPr/>
              <a:t>3</a:t>
            </a:fld>
            <a:endParaRPr lang="en-AU" altLang="en-US" sz="1100"/>
          </a:p>
        </p:txBody>
      </p:sp>
      <p:pic>
        <p:nvPicPr>
          <p:cNvPr id="2" name="Picture 9" descr="Related image">
            <a:extLst>
              <a:ext uri="{FF2B5EF4-FFF2-40B4-BE49-F238E27FC236}">
                <a16:creationId xmlns:a16="http://schemas.microsoft.com/office/drawing/2014/main" id="{C1935220-3F70-5957-F86A-326C433ECF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3266" y="13391"/>
            <a:ext cx="2180734" cy="145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F015A19-6DED-BA34-8171-BB4248D156B3}"/>
              </a:ext>
            </a:extLst>
          </p:cNvPr>
          <p:cNvSpPr txBox="1"/>
          <p:nvPr/>
        </p:nvSpPr>
        <p:spPr>
          <a:xfrm>
            <a:off x="139320" y="4226858"/>
            <a:ext cx="886535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400" dirty="0">
                <a:solidFill>
                  <a:schemeClr val="tx1"/>
                </a:solidFill>
              </a:rPr>
              <a:t>Good for mission:</a:t>
            </a:r>
          </a:p>
          <a:p>
            <a:r>
              <a:rPr lang="en-US" altLang="en-US" sz="2400" dirty="0">
                <a:solidFill>
                  <a:srgbClr val="FF0000"/>
                </a:solidFill>
              </a:rPr>
              <a:t>Leisure</a:t>
            </a:r>
          </a:p>
          <a:p>
            <a:r>
              <a:rPr lang="en-US" altLang="en-US" sz="2400" dirty="0">
                <a:solidFill>
                  <a:srgbClr val="FF0000"/>
                </a:solidFill>
              </a:rPr>
              <a:t>Competition </a:t>
            </a:r>
          </a:p>
          <a:p>
            <a:r>
              <a:rPr lang="en-US" altLang="en-US" sz="2400" dirty="0">
                <a:solidFill>
                  <a:schemeClr val="tx1"/>
                </a:solidFill>
              </a:rPr>
              <a:t>Quick travel – no check-in, no or minimum luggage</a:t>
            </a:r>
          </a:p>
          <a:p>
            <a:r>
              <a:rPr lang="en-US" altLang="en-US" sz="2400" dirty="0">
                <a:solidFill>
                  <a:schemeClr val="tx1"/>
                </a:solidFill>
              </a:rPr>
              <a:t>Secret mission – undetectable at night and by radar (too small)</a:t>
            </a:r>
          </a:p>
        </p:txBody>
      </p:sp>
    </p:spTree>
    <p:extLst>
      <p:ext uri="{BB962C8B-B14F-4D97-AF65-F5344CB8AC3E}">
        <p14:creationId xmlns:p14="http://schemas.microsoft.com/office/powerpoint/2010/main" val="2845666308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88C34-EF00-2788-A1A0-C795CAE64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70E6643-45EC-C244-94BB-32DEB5787E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7525" y="0"/>
            <a:ext cx="8796475" cy="722640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Concept of Operations Human Jet Type A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FBBC0591-B5E8-5BB8-6653-25615A4F2F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fld id="{64285453-D515-4BCB-A50B-3A8EC1FBBB07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</a:rPr>
              <a:pPr algn="l"/>
              <a:t>4</a:t>
            </a:fld>
            <a:endParaRPr lang="en-US" altLang="en-US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C4780-C654-19B2-BD19-EB0B0F738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037" y="561017"/>
            <a:ext cx="8229600" cy="5864086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AU" sz="2000" dirty="0">
                <a:solidFill>
                  <a:srgbClr val="333333"/>
                </a:solidFill>
                <a:latin typeface="+mj-lt"/>
              </a:rPr>
              <a:t>Plan journey via GPS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AU" sz="2000" dirty="0">
                <a:solidFill>
                  <a:srgbClr val="333333"/>
                </a:solidFill>
                <a:latin typeface="+mj-lt"/>
              </a:rPr>
              <a:t>Check the weather forecast, wind direction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AU" sz="2000" dirty="0">
                <a:solidFill>
                  <a:srgbClr val="333333"/>
                </a:solidFill>
                <a:latin typeface="+mj-lt"/>
              </a:rPr>
              <a:t>Do jet system diagnostics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AU" sz="2000" dirty="0">
                <a:solidFill>
                  <a:srgbClr val="333333"/>
                </a:solidFill>
                <a:latin typeface="+mj-lt"/>
              </a:rPr>
              <a:t>Check parachute 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AU" sz="2000" dirty="0">
                <a:solidFill>
                  <a:srgbClr val="333333"/>
                </a:solidFill>
                <a:latin typeface="+mj-lt"/>
                <a:cs typeface="Arial" panose="020B0604020202020204" pitchFamily="34" charset="0"/>
              </a:rPr>
              <a:t>Fill with relevant fuel.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AU" sz="2000" dirty="0">
                <a:solidFill>
                  <a:srgbClr val="333333"/>
                </a:solidFill>
                <a:latin typeface="+mj-lt"/>
                <a:cs typeface="Arial" panose="020B0604020202020204" pitchFamily="34" charset="0"/>
              </a:rPr>
              <a:t>Put on safety suit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AU" sz="2000" dirty="0">
                <a:solidFill>
                  <a:srgbClr val="333333"/>
                </a:solidFill>
                <a:latin typeface="+mj-lt"/>
                <a:cs typeface="Arial" panose="020B0604020202020204" pitchFamily="34" charset="0"/>
              </a:rPr>
              <a:t>Tighten and secure jetpack.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AU" sz="2000" dirty="0">
                <a:solidFill>
                  <a:srgbClr val="333333"/>
                </a:solidFill>
                <a:latin typeface="+mj-lt"/>
                <a:cs typeface="Arial" panose="020B0604020202020204" pitchFamily="34" charset="0"/>
              </a:rPr>
              <a:t>Put Helmet on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AU" sz="2000" dirty="0">
                <a:solidFill>
                  <a:srgbClr val="333333"/>
                </a:solidFill>
                <a:latin typeface="+mj-lt"/>
                <a:cs typeface="Arial" panose="020B0604020202020204" pitchFamily="34" charset="0"/>
              </a:rPr>
              <a:t>Hang to under-wing release mechanism of launching aircraft.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AU" sz="2000" dirty="0">
                <a:solidFill>
                  <a:srgbClr val="333333"/>
                </a:solidFill>
                <a:latin typeface="+mj-lt"/>
                <a:cs typeface="Arial" panose="020B0604020202020204" pitchFamily="34" charset="0"/>
              </a:rPr>
              <a:t>Launching aircraft takes off to specified altitude.</a:t>
            </a:r>
          </a:p>
          <a:p>
            <a:pPr marL="457200" indent="-457200" algn="l">
              <a:spcBef>
                <a:spcPts val="0"/>
              </a:spcBef>
              <a:buFont typeface="+mj-lt"/>
              <a:buAutoNum type="arabicPeriod"/>
            </a:pPr>
            <a:r>
              <a:rPr lang="en-AU" sz="2000" b="0" i="0" dirty="0">
                <a:solidFill>
                  <a:srgbClr val="333333"/>
                </a:solidFill>
                <a:effectLst/>
                <a:latin typeface="+mj-lt"/>
                <a:cs typeface="Arial" panose="020B0604020202020204" pitchFamily="34" charset="0"/>
              </a:rPr>
              <a:t>Engine starts up.</a:t>
            </a:r>
          </a:p>
          <a:p>
            <a:pPr marL="457200" indent="-457200" algn="l">
              <a:spcBef>
                <a:spcPts val="0"/>
              </a:spcBef>
              <a:buFont typeface="+mj-lt"/>
              <a:buAutoNum type="arabicPeriod"/>
            </a:pPr>
            <a:r>
              <a:rPr lang="en-AU" sz="2000" b="0" i="0" dirty="0">
                <a:solidFill>
                  <a:srgbClr val="333333"/>
                </a:solidFill>
                <a:effectLst/>
                <a:latin typeface="+mj-lt"/>
                <a:cs typeface="Arial" panose="020B0604020202020204" pitchFamily="34" charset="0"/>
              </a:rPr>
              <a:t>User controls the throttle and steering at idle speed</a:t>
            </a:r>
          </a:p>
          <a:p>
            <a:pPr marL="457200" indent="-457200" algn="l">
              <a:spcBef>
                <a:spcPts val="0"/>
              </a:spcBef>
              <a:buFont typeface="+mj-lt"/>
              <a:buAutoNum type="arabicPeriod"/>
            </a:pPr>
            <a:r>
              <a:rPr lang="en-AU" sz="2000" dirty="0">
                <a:solidFill>
                  <a:srgbClr val="333333"/>
                </a:solidFill>
                <a:latin typeface="+mj-lt"/>
                <a:cs typeface="Arial" panose="020B0604020202020204" pitchFamily="34" charset="0"/>
              </a:rPr>
              <a:t>Release from under-wing of launching aircraft at flying posture.</a:t>
            </a:r>
            <a:endParaRPr lang="en-AU" sz="2000" b="0" i="0" dirty="0">
              <a:solidFill>
                <a:srgbClr val="333333"/>
              </a:solidFill>
              <a:effectLst/>
              <a:latin typeface="+mj-lt"/>
              <a:cs typeface="Arial" panose="020B0604020202020204" pitchFamily="34" charset="0"/>
            </a:endParaRPr>
          </a:p>
          <a:p>
            <a:pPr marL="457200" indent="-457200" algn="l">
              <a:spcBef>
                <a:spcPts val="0"/>
              </a:spcBef>
              <a:buFont typeface="+mj-lt"/>
              <a:buAutoNum type="arabicPeriod"/>
            </a:pPr>
            <a:r>
              <a:rPr lang="en-AU" sz="2000" b="0" i="0" dirty="0">
                <a:solidFill>
                  <a:srgbClr val="333333"/>
                </a:solidFill>
                <a:effectLst/>
                <a:latin typeface="+mj-lt"/>
                <a:cs typeface="Arial" panose="020B0604020202020204" pitchFamily="34" charset="0"/>
              </a:rPr>
              <a:t>User increases the throttle to create thrust and control flying.</a:t>
            </a:r>
          </a:p>
          <a:p>
            <a:pPr marL="457200" indent="-457200" algn="l">
              <a:spcBef>
                <a:spcPts val="0"/>
              </a:spcBef>
              <a:buFont typeface="+mj-lt"/>
              <a:buAutoNum type="arabicPeriod"/>
            </a:pPr>
            <a:r>
              <a:rPr lang="en-AU" sz="2000" dirty="0">
                <a:solidFill>
                  <a:srgbClr val="333333"/>
                </a:solidFill>
                <a:latin typeface="+mj-lt"/>
                <a:cs typeface="Arial" panose="020B0604020202020204" pitchFamily="34" charset="0"/>
              </a:rPr>
              <a:t>At time for landing, user synchronizes speed with cargo aircraft.</a:t>
            </a:r>
            <a:endParaRPr lang="en-AU" sz="2000" b="0" i="0" dirty="0">
              <a:solidFill>
                <a:srgbClr val="333333"/>
              </a:solidFill>
              <a:effectLst/>
              <a:latin typeface="+mj-lt"/>
              <a:cs typeface="Arial" panose="020B0604020202020204" pitchFamily="34" charset="0"/>
            </a:endParaRPr>
          </a:p>
          <a:p>
            <a:pPr marL="457200" indent="-457200" algn="l">
              <a:spcBef>
                <a:spcPts val="0"/>
              </a:spcBef>
              <a:buFont typeface="+mj-lt"/>
              <a:buAutoNum type="arabicPeriod"/>
            </a:pPr>
            <a:r>
              <a:rPr lang="en-AU" sz="2000" b="0" i="0" dirty="0">
                <a:solidFill>
                  <a:srgbClr val="333333"/>
                </a:solidFill>
                <a:effectLst/>
                <a:latin typeface="+mj-lt"/>
                <a:cs typeface="Arial" panose="020B0604020202020204" pitchFamily="34" charset="0"/>
              </a:rPr>
              <a:t>Users grabs winch cable.</a:t>
            </a:r>
          </a:p>
          <a:p>
            <a:pPr marL="457200" indent="-457200" algn="l">
              <a:spcBef>
                <a:spcPts val="0"/>
              </a:spcBef>
              <a:buFont typeface="+mj-lt"/>
              <a:buAutoNum type="arabicPeriod"/>
            </a:pPr>
            <a:r>
              <a:rPr lang="en-AU" sz="2000" dirty="0">
                <a:solidFill>
                  <a:srgbClr val="333333"/>
                </a:solidFill>
                <a:latin typeface="+mj-lt"/>
                <a:cs typeface="Arial" panose="020B0604020202020204" pitchFamily="34" charset="0"/>
              </a:rPr>
              <a:t>Staff in cargo aircraft starts rewinding winch.</a:t>
            </a:r>
          </a:p>
          <a:p>
            <a:pPr marL="457200" indent="-457200" algn="l">
              <a:spcBef>
                <a:spcPts val="0"/>
              </a:spcBef>
              <a:buFont typeface="+mj-lt"/>
              <a:buAutoNum type="arabicPeriod"/>
            </a:pPr>
            <a:r>
              <a:rPr lang="en-AU" sz="2000" b="0" i="0" dirty="0">
                <a:solidFill>
                  <a:srgbClr val="333333"/>
                </a:solidFill>
                <a:effectLst/>
                <a:latin typeface="+mj-lt"/>
                <a:cs typeface="Arial" panose="020B0604020202020204" pitchFamily="34" charset="0"/>
              </a:rPr>
              <a:t>Human jet enters cargo aircraft cabin.</a:t>
            </a:r>
          </a:p>
          <a:p>
            <a:pPr marL="457200" indent="-457200" algn="l">
              <a:spcBef>
                <a:spcPts val="0"/>
              </a:spcBef>
              <a:buFont typeface="+mj-lt"/>
              <a:buAutoNum type="arabicPeriod"/>
            </a:pPr>
            <a:r>
              <a:rPr lang="en-AU" sz="2000" dirty="0">
                <a:solidFill>
                  <a:srgbClr val="333333"/>
                </a:solidFill>
                <a:latin typeface="+mj-lt"/>
                <a:cs typeface="Arial" panose="020B0604020202020204" pitchFamily="34" charset="0"/>
              </a:rPr>
              <a:t>Remove jetpack</a:t>
            </a:r>
            <a:endParaRPr lang="en-AU" sz="2000" b="0" i="0" dirty="0">
              <a:solidFill>
                <a:srgbClr val="333333"/>
              </a:solidFill>
              <a:effectLst/>
              <a:latin typeface="+mj-lt"/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B9F95B-29FC-D0AB-8953-DC12468DC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F2EC19-2978-3A8F-050D-53C6E88CA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591508685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D3F47E0-190E-4726-B594-3704EE6698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3600" dirty="0">
                <a:ea typeface="ＭＳ Ｐゴシック" panose="020B0600070205080204" pitchFamily="34" charset="-128"/>
              </a:rPr>
              <a:t>Functional Hierarchy – Human Jet Type A (Function 0)</a:t>
            </a:r>
            <a:endParaRPr lang="en-US" altLang="en-US" sz="3600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E8DAE291-26D7-4CB7-AB2C-2CC2191B9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224" y="1891440"/>
            <a:ext cx="3471863" cy="36933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0 – Human Jet</a:t>
            </a:r>
            <a:endParaRPr lang="en-US" altLang="en-US" sz="1800" dirty="0"/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35C66BA4-A173-41A0-A01E-41B36E29F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609" y="4518781"/>
            <a:ext cx="1267377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1 – Personal Protection</a:t>
            </a:r>
            <a:endParaRPr lang="en-US" altLang="en-US" sz="1800" dirty="0"/>
          </a:p>
        </p:txBody>
      </p:sp>
      <p:sp>
        <p:nvSpPr>
          <p:cNvPr id="12293" name="Text Box 19">
            <a:extLst>
              <a:ext uri="{FF2B5EF4-FFF2-40B4-BE49-F238E27FC236}">
                <a16:creationId xmlns:a16="http://schemas.microsoft.com/office/drawing/2014/main" id="{06804A4E-985F-4C2D-B084-93EFD8B13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139" y="4534129"/>
            <a:ext cx="1049439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2 – Flight control  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6DDDF75E-59EB-4568-A4F2-D303EF6CA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95" y="4534129"/>
            <a:ext cx="1267377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3 – Frame (wing and anchor)</a:t>
            </a:r>
            <a:endParaRPr lang="en-US" altLang="en-US" sz="18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35A9D4C5-8D7B-4176-B2CF-DFBED4BC02BF}"/>
              </a:ext>
            </a:extLst>
          </p:cNvPr>
          <p:cNvCxnSpPr>
            <a:cxnSpLocks noChangeShapeType="1"/>
            <a:stCxn id="12292" idx="0"/>
            <a:endCxn id="12291" idx="2"/>
          </p:cNvCxnSpPr>
          <p:nvPr/>
        </p:nvCxnSpPr>
        <p:spPr bwMode="auto">
          <a:xfrm rot="5400000" flipH="1" flipV="1">
            <a:off x="1396223" y="1629848"/>
            <a:ext cx="2258009" cy="351985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2A1B3424-9F85-4A3D-A48E-19BBC213083D}"/>
              </a:ext>
            </a:extLst>
          </p:cNvPr>
          <p:cNvCxnSpPr>
            <a:cxnSpLocks noChangeShapeType="1"/>
            <a:stCxn id="12294" idx="0"/>
            <a:endCxn id="12291" idx="2"/>
          </p:cNvCxnSpPr>
          <p:nvPr/>
        </p:nvCxnSpPr>
        <p:spPr bwMode="auto">
          <a:xfrm rot="5400000" flipH="1" flipV="1">
            <a:off x="2807092" y="3056065"/>
            <a:ext cx="2273357" cy="68277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B80D7095-5838-4396-961F-F875A0BB5013}"/>
              </a:ext>
            </a:extLst>
          </p:cNvPr>
          <p:cNvCxnSpPr>
            <a:cxnSpLocks noChangeShapeType="1"/>
            <a:stCxn id="12293" idx="0"/>
            <a:endCxn id="12291" idx="2"/>
          </p:cNvCxnSpPr>
          <p:nvPr/>
        </p:nvCxnSpPr>
        <p:spPr bwMode="auto">
          <a:xfrm rot="5400000" flipH="1" flipV="1">
            <a:off x="2102329" y="2351303"/>
            <a:ext cx="2273357" cy="209229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8" name="Text Box 19">
            <a:extLst>
              <a:ext uri="{FF2B5EF4-FFF2-40B4-BE49-F238E27FC236}">
                <a16:creationId xmlns:a16="http://schemas.microsoft.com/office/drawing/2014/main" id="{CBD026FC-3609-4FB1-825A-957C52D35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0032" y="4534129"/>
            <a:ext cx="1412278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4 – Release mechanism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F5B782C1-5BE6-49EB-82B7-9E5E8C6F622F}"/>
              </a:ext>
            </a:extLst>
          </p:cNvPr>
          <p:cNvCxnSpPr>
            <a:cxnSpLocks noChangeShapeType="1"/>
            <a:stCxn id="12298" idx="0"/>
            <a:endCxn id="12291" idx="2"/>
          </p:cNvCxnSpPr>
          <p:nvPr/>
        </p:nvCxnSpPr>
        <p:spPr bwMode="auto">
          <a:xfrm rot="16200000" flipV="1">
            <a:off x="3613986" y="2931943"/>
            <a:ext cx="2273357" cy="93101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 Box 19">
            <a:extLst>
              <a:ext uri="{FF2B5EF4-FFF2-40B4-BE49-F238E27FC236}">
                <a16:creationId xmlns:a16="http://schemas.microsoft.com/office/drawing/2014/main" id="{4004ECF8-7565-CE5A-D9BF-47AEA7BE5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6209" y="4534129"/>
            <a:ext cx="1050241" cy="1200329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 – Winch to cargo aircraft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14" name="AutoShape 43">
            <a:extLst>
              <a:ext uri="{FF2B5EF4-FFF2-40B4-BE49-F238E27FC236}">
                <a16:creationId xmlns:a16="http://schemas.microsoft.com/office/drawing/2014/main" id="{D47A4C25-F407-D8B1-1BEE-D5C197CE8C41}"/>
              </a:ext>
            </a:extLst>
          </p:cNvPr>
          <p:cNvCxnSpPr>
            <a:cxnSpLocks noChangeShapeType="1"/>
            <a:stCxn id="13" idx="0"/>
            <a:endCxn id="12291" idx="2"/>
          </p:cNvCxnSpPr>
          <p:nvPr/>
        </p:nvCxnSpPr>
        <p:spPr bwMode="auto">
          <a:xfrm rot="16200000" flipV="1">
            <a:off x="4371565" y="2174364"/>
            <a:ext cx="2273357" cy="244617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 Box 19">
            <a:extLst>
              <a:ext uri="{FF2B5EF4-FFF2-40B4-BE49-F238E27FC236}">
                <a16:creationId xmlns:a16="http://schemas.microsoft.com/office/drawing/2014/main" id="{BF35254C-B152-18EC-447E-1BAA98668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2122" y="4534129"/>
            <a:ext cx="1452915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6 – Emergency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3" name="AutoShape 43">
            <a:extLst>
              <a:ext uri="{FF2B5EF4-FFF2-40B4-BE49-F238E27FC236}">
                <a16:creationId xmlns:a16="http://schemas.microsoft.com/office/drawing/2014/main" id="{E7A983AD-E894-D9FD-EBBC-512BA73D940A}"/>
              </a:ext>
            </a:extLst>
          </p:cNvPr>
          <p:cNvCxnSpPr>
            <a:cxnSpLocks noChangeShapeType="1"/>
            <a:stCxn id="2" idx="0"/>
            <a:endCxn id="12291" idx="2"/>
          </p:cNvCxnSpPr>
          <p:nvPr/>
        </p:nvCxnSpPr>
        <p:spPr bwMode="auto">
          <a:xfrm rot="16200000" flipV="1">
            <a:off x="5130190" y="1415739"/>
            <a:ext cx="2273357" cy="396342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4DBD1-DAD1-1FE7-72E2-2CE6EA7EB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6DFBD-09CB-B63F-B89A-10158A61B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FEC7C-6BCD-6D37-B98D-2FF3B9604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8A0F26-CAD3-4C16-A0F8-1D9202C673E1}" type="slidenum">
              <a:rPr lang="en-AU" altLang="en-US" smtClean="0"/>
              <a:pPr>
                <a:defRPr/>
              </a:pPr>
              <a:t>5</a:t>
            </a:fld>
            <a:endParaRPr lang="en-AU" altLang="en-US"/>
          </a:p>
        </p:txBody>
      </p:sp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6E9CF-82D0-B365-2BF9-592F7E91A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3C1AED0-BA09-E475-C3AA-03E4DDC5920D}"/>
              </a:ext>
            </a:extLst>
          </p:cNvPr>
          <p:cNvSpPr/>
          <p:nvPr/>
        </p:nvSpPr>
        <p:spPr bwMode="auto">
          <a:xfrm>
            <a:off x="1377840" y="1124546"/>
            <a:ext cx="6162260" cy="5184576"/>
          </a:xfrm>
          <a:prstGeom prst="rect">
            <a:avLst/>
          </a:prstGeom>
          <a:solidFill>
            <a:srgbClr val="CCFF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691C5B-04BC-545C-37C3-F478AE6FEE70}"/>
              </a:ext>
            </a:extLst>
          </p:cNvPr>
          <p:cNvSpPr txBox="1"/>
          <p:nvPr/>
        </p:nvSpPr>
        <p:spPr>
          <a:xfrm>
            <a:off x="2483768" y="5805264"/>
            <a:ext cx="404754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Human Jet </a:t>
            </a:r>
            <a:r>
              <a:rPr lang="en-AU" sz="2000" dirty="0">
                <a:solidFill>
                  <a:schemeClr val="tx1"/>
                </a:solidFill>
                <a:latin typeface="+mn-lt"/>
              </a:rPr>
              <a:t>(Level 0 </a:t>
            </a: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Function)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32276A-7BC4-AE41-362E-31BC7AA7E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Type A System FFBD</a:t>
            </a:r>
          </a:p>
        </p:txBody>
      </p:sp>
      <p:cxnSp>
        <p:nvCxnSpPr>
          <p:cNvPr id="38" name="Elbow Connector 8">
            <a:extLst>
              <a:ext uri="{FF2B5EF4-FFF2-40B4-BE49-F238E27FC236}">
                <a16:creationId xmlns:a16="http://schemas.microsoft.com/office/drawing/2014/main" id="{02756586-5420-0171-8360-8FE3D2F78F58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231526" y="3719477"/>
            <a:ext cx="1397914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8">
            <a:extLst>
              <a:ext uri="{FF2B5EF4-FFF2-40B4-BE49-F238E27FC236}">
                <a16:creationId xmlns:a16="http://schemas.microsoft.com/office/drawing/2014/main" id="{E38417D0-E63F-77C8-58CD-C654E85C2441}"/>
              </a:ext>
            </a:extLst>
          </p:cNvPr>
          <p:cNvCxnSpPr>
            <a:cxnSpLocks/>
            <a:stCxn id="5" idx="3"/>
          </p:cNvCxnSpPr>
          <p:nvPr/>
        </p:nvCxnSpPr>
        <p:spPr>
          <a:xfrm flipV="1">
            <a:off x="7377478" y="2004525"/>
            <a:ext cx="1534996" cy="433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A2774EAE-43E9-C138-7AA5-182A3C2E8DEB}"/>
              </a:ext>
            </a:extLst>
          </p:cNvPr>
          <p:cNvSpPr txBox="1"/>
          <p:nvPr/>
        </p:nvSpPr>
        <p:spPr>
          <a:xfrm>
            <a:off x="-50169" y="2960676"/>
            <a:ext cx="1486619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Fly to a destination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1047101-06A7-1FE6-6FD8-A82B439E85F8}"/>
              </a:ext>
            </a:extLst>
          </p:cNvPr>
          <p:cNvSpPr txBox="1"/>
          <p:nvPr/>
        </p:nvSpPr>
        <p:spPr>
          <a:xfrm>
            <a:off x="7707550" y="1246807"/>
            <a:ext cx="1490870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Arrive destination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9FFEDEC-E0DF-6EAC-E040-8441101D8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2D76F-BCA2-4283-BC46-B195FB1537EE}" type="slidenum">
              <a:rPr lang="en-AU" smtClean="0"/>
              <a:pPr>
                <a:defRPr/>
              </a:pPr>
              <a:t>6</a:t>
            </a:fld>
            <a:endParaRPr lang="en-AU"/>
          </a:p>
        </p:txBody>
      </p:sp>
      <p:cxnSp>
        <p:nvCxnSpPr>
          <p:cNvPr id="13" name="Elbow Connector 8">
            <a:extLst>
              <a:ext uri="{FF2B5EF4-FFF2-40B4-BE49-F238E27FC236}">
                <a16:creationId xmlns:a16="http://schemas.microsoft.com/office/drawing/2014/main" id="{F13BDFC1-4C87-3250-377E-D60DD1CB7CBB}"/>
              </a:ext>
            </a:extLst>
          </p:cNvPr>
          <p:cNvCxnSpPr>
            <a:cxnSpLocks/>
            <a:stCxn id="33" idx="5"/>
            <a:endCxn id="17" idx="1"/>
          </p:cNvCxnSpPr>
          <p:nvPr/>
        </p:nvCxnSpPr>
        <p:spPr>
          <a:xfrm rot="5400000">
            <a:off x="5450291" y="3912801"/>
            <a:ext cx="1732775" cy="922764"/>
          </a:xfrm>
          <a:prstGeom prst="bentConnector4">
            <a:avLst>
              <a:gd name="adj1" fmla="val 39127"/>
              <a:gd name="adj2" fmla="val 124773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18">
            <a:extLst>
              <a:ext uri="{FF2B5EF4-FFF2-40B4-BE49-F238E27FC236}">
                <a16:creationId xmlns:a16="http://schemas.microsoft.com/office/drawing/2014/main" id="{20D15B5A-1DA5-9228-57C6-C9A3B1FF5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9440" y="3257812"/>
            <a:ext cx="1336750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1 – Personal Protection</a:t>
            </a:r>
            <a:endParaRPr lang="en-US" altLang="en-US" sz="1800" dirty="0"/>
          </a:p>
        </p:txBody>
      </p:sp>
      <p:sp>
        <p:nvSpPr>
          <p:cNvPr id="14" name="Text Box 19">
            <a:extLst>
              <a:ext uri="{FF2B5EF4-FFF2-40B4-BE49-F238E27FC236}">
                <a16:creationId xmlns:a16="http://schemas.microsoft.com/office/drawing/2014/main" id="{4A075736-3881-3056-E179-7F0A8AA14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7992" y="3467589"/>
            <a:ext cx="1037763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2 – Flight control  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15" name="Text Box 20">
            <a:extLst>
              <a:ext uri="{FF2B5EF4-FFF2-40B4-BE49-F238E27FC236}">
                <a16:creationId xmlns:a16="http://schemas.microsoft.com/office/drawing/2014/main" id="{76CA7313-2614-9E2B-8643-A28000019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7018" y="1942255"/>
            <a:ext cx="844762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3 – Frame</a:t>
            </a:r>
            <a:endParaRPr lang="en-US" altLang="en-US" sz="1800" dirty="0"/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507AB9B7-2C83-795F-84B7-53DE460A3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928" y="1803755"/>
            <a:ext cx="1374831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4 – Release mechanism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17" name="Text Box 19">
            <a:extLst>
              <a:ext uri="{FF2B5EF4-FFF2-40B4-BE49-F238E27FC236}">
                <a16:creationId xmlns:a16="http://schemas.microsoft.com/office/drawing/2014/main" id="{46777AE9-1DCE-E159-0BD1-4887F0B83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5296" y="4917405"/>
            <a:ext cx="1352037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6 – Emergency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21" name="Elbow Connector 8">
            <a:extLst>
              <a:ext uri="{FF2B5EF4-FFF2-40B4-BE49-F238E27FC236}">
                <a16:creationId xmlns:a16="http://schemas.microsoft.com/office/drawing/2014/main" id="{27C420E4-E38F-AAF0-7016-727DDD29CBA7}"/>
              </a:ext>
            </a:extLst>
          </p:cNvPr>
          <p:cNvCxnSpPr>
            <a:cxnSpLocks/>
            <a:stCxn id="33" idx="7"/>
            <a:endCxn id="5" idx="1"/>
          </p:cNvCxnSpPr>
          <p:nvPr/>
        </p:nvCxnSpPr>
        <p:spPr>
          <a:xfrm rot="16200000" flipV="1">
            <a:off x="5962336" y="2433110"/>
            <a:ext cx="1239972" cy="391477"/>
          </a:xfrm>
          <a:prstGeom prst="bentConnector4">
            <a:avLst>
              <a:gd name="adj1" fmla="val 34806"/>
              <a:gd name="adj2" fmla="val 184264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8">
            <a:extLst>
              <a:ext uri="{FF2B5EF4-FFF2-40B4-BE49-F238E27FC236}">
                <a16:creationId xmlns:a16="http://schemas.microsoft.com/office/drawing/2014/main" id="{33EAAE9C-3ACB-3EB6-8525-236401D20711}"/>
              </a:ext>
            </a:extLst>
          </p:cNvPr>
          <p:cNvCxnSpPr>
            <a:cxnSpLocks/>
            <a:stCxn id="14" idx="3"/>
            <a:endCxn id="33" idx="2"/>
          </p:cNvCxnSpPr>
          <p:nvPr/>
        </p:nvCxnSpPr>
        <p:spPr>
          <a:xfrm flipV="1">
            <a:off x="5175755" y="3378316"/>
            <a:ext cx="1109554" cy="550938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F1ECD0F2-5150-360E-1C5E-173F922B74D0}"/>
              </a:ext>
            </a:extLst>
          </p:cNvPr>
          <p:cNvSpPr/>
          <p:nvPr/>
        </p:nvSpPr>
        <p:spPr bwMode="auto">
          <a:xfrm>
            <a:off x="6285309" y="3195202"/>
            <a:ext cx="577294" cy="366227"/>
          </a:xfrm>
          <a:prstGeom prst="ellipse">
            <a:avLst/>
          </a:prstGeom>
          <a:solidFill>
            <a:srgbClr val="99C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OR</a:t>
            </a:r>
          </a:p>
        </p:txBody>
      </p:sp>
      <p:sp>
        <p:nvSpPr>
          <p:cNvPr id="5" name="Text Box 19">
            <a:extLst>
              <a:ext uri="{FF2B5EF4-FFF2-40B4-BE49-F238E27FC236}">
                <a16:creationId xmlns:a16="http://schemas.microsoft.com/office/drawing/2014/main" id="{07F33B6B-25B1-D19C-3D4B-8DD3E23DF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6583" y="1685697"/>
            <a:ext cx="990895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 – Winch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52" name="Elbow Connector 8">
            <a:extLst>
              <a:ext uri="{FF2B5EF4-FFF2-40B4-BE49-F238E27FC236}">
                <a16:creationId xmlns:a16="http://schemas.microsoft.com/office/drawing/2014/main" id="{7BDFB0AF-E5D6-BFD0-F7B8-255D36DFF98D}"/>
              </a:ext>
            </a:extLst>
          </p:cNvPr>
          <p:cNvCxnSpPr>
            <a:cxnSpLocks/>
            <a:stCxn id="15" idx="3"/>
            <a:endCxn id="16" idx="1"/>
          </p:cNvCxnSpPr>
          <p:nvPr/>
        </p:nvCxnSpPr>
        <p:spPr>
          <a:xfrm flipV="1">
            <a:off x="2811780" y="2265420"/>
            <a:ext cx="476148" cy="1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8">
            <a:extLst>
              <a:ext uri="{FF2B5EF4-FFF2-40B4-BE49-F238E27FC236}">
                <a16:creationId xmlns:a16="http://schemas.microsoft.com/office/drawing/2014/main" id="{96E42CF5-20C8-3D70-765F-584F594E5F3A}"/>
              </a:ext>
            </a:extLst>
          </p:cNvPr>
          <p:cNvCxnSpPr>
            <a:cxnSpLocks/>
            <a:stCxn id="16" idx="3"/>
            <a:endCxn id="14" idx="1"/>
          </p:cNvCxnSpPr>
          <p:nvPr/>
        </p:nvCxnSpPr>
        <p:spPr>
          <a:xfrm flipH="1">
            <a:off x="4137992" y="2265420"/>
            <a:ext cx="524767" cy="1663834"/>
          </a:xfrm>
          <a:prstGeom prst="bentConnector5">
            <a:avLst>
              <a:gd name="adj1" fmla="val -43562"/>
              <a:gd name="adj2" fmla="val 50000"/>
              <a:gd name="adj3" fmla="val 143562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8">
            <a:extLst>
              <a:ext uri="{FF2B5EF4-FFF2-40B4-BE49-F238E27FC236}">
                <a16:creationId xmlns:a16="http://schemas.microsoft.com/office/drawing/2014/main" id="{1A5B6472-E3A7-E89F-7D0C-064806A4BCD7}"/>
              </a:ext>
            </a:extLst>
          </p:cNvPr>
          <p:cNvCxnSpPr>
            <a:cxnSpLocks/>
            <a:stCxn id="12" idx="3"/>
            <a:endCxn id="15" idx="1"/>
          </p:cNvCxnSpPr>
          <p:nvPr/>
        </p:nvCxnSpPr>
        <p:spPr>
          <a:xfrm flipH="1" flipV="1">
            <a:off x="1967018" y="2265421"/>
            <a:ext cx="999172" cy="1454056"/>
          </a:xfrm>
          <a:prstGeom prst="bentConnector5">
            <a:avLst>
              <a:gd name="adj1" fmla="val -22879"/>
              <a:gd name="adj2" fmla="val 54763"/>
              <a:gd name="adj3" fmla="val 122879"/>
            </a:avLst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Elbow Connector 8">
            <a:extLst>
              <a:ext uri="{FF2B5EF4-FFF2-40B4-BE49-F238E27FC236}">
                <a16:creationId xmlns:a16="http://schemas.microsoft.com/office/drawing/2014/main" id="{71B9785C-9F32-6560-78CD-DBB3CA5EBE9E}"/>
              </a:ext>
            </a:extLst>
          </p:cNvPr>
          <p:cNvCxnSpPr>
            <a:cxnSpLocks/>
            <a:stCxn id="17" idx="3"/>
          </p:cNvCxnSpPr>
          <p:nvPr/>
        </p:nvCxnSpPr>
        <p:spPr>
          <a:xfrm>
            <a:off x="7207333" y="5240571"/>
            <a:ext cx="1705141" cy="1721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815454CD-66C3-ABBD-5D5E-67742B2B91E1}"/>
              </a:ext>
            </a:extLst>
          </p:cNvPr>
          <p:cNvSpPr txBox="1"/>
          <p:nvPr/>
        </p:nvSpPr>
        <p:spPr>
          <a:xfrm>
            <a:off x="7583713" y="4549895"/>
            <a:ext cx="1295542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2000" dirty="0">
                <a:solidFill>
                  <a:schemeClr val="tx1"/>
                </a:solidFill>
                <a:latin typeface="+mn-lt"/>
                <a:cs typeface="+mn-cs"/>
              </a:rPr>
              <a:t>Mission fails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46F3FD7-AE22-9993-3A64-5DEA14ED6B9B}"/>
              </a:ext>
            </a:extLst>
          </p:cNvPr>
          <p:cNvSpPr txBox="1"/>
          <p:nvPr/>
        </p:nvSpPr>
        <p:spPr>
          <a:xfrm>
            <a:off x="7022850" y="5321890"/>
            <a:ext cx="1486619" cy="7386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400" dirty="0">
                <a:solidFill>
                  <a:schemeClr val="tx1"/>
                </a:solidFill>
                <a:latin typeface="+mn-lt"/>
              </a:rPr>
              <a:t>Human jet emergency landing</a:t>
            </a:r>
            <a:endParaRPr lang="en-AU" sz="14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3DC9921-9F94-8BFB-CD7F-59AE2C6ED13A}"/>
              </a:ext>
            </a:extLst>
          </p:cNvPr>
          <p:cNvSpPr txBox="1"/>
          <p:nvPr/>
        </p:nvSpPr>
        <p:spPr>
          <a:xfrm>
            <a:off x="7326826" y="2045698"/>
            <a:ext cx="1175059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</a:rPr>
              <a:t>Human jet in cargo aircraft</a:t>
            </a:r>
            <a:endParaRPr lang="en-AU" sz="16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A7B7635-2F86-15BD-A9D9-1BC33C8C0CD7}"/>
              </a:ext>
            </a:extLst>
          </p:cNvPr>
          <p:cNvSpPr txBox="1"/>
          <p:nvPr/>
        </p:nvSpPr>
        <p:spPr>
          <a:xfrm>
            <a:off x="4435104" y="1676318"/>
            <a:ext cx="148661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</a:rPr>
              <a:t>Human jet released</a:t>
            </a:r>
            <a:endParaRPr lang="en-AU" sz="16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A1F2589-8E52-5DCD-C37A-A8099929A47A}"/>
              </a:ext>
            </a:extLst>
          </p:cNvPr>
          <p:cNvSpPr txBox="1"/>
          <p:nvPr/>
        </p:nvSpPr>
        <p:spPr>
          <a:xfrm>
            <a:off x="2885292" y="3817518"/>
            <a:ext cx="981322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</a:rPr>
              <a:t>Human jet ready to fly</a:t>
            </a:r>
            <a:endParaRPr lang="en-AU" sz="16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E04493F-5785-DDBE-72E4-A4539D452DF7}"/>
              </a:ext>
            </a:extLst>
          </p:cNvPr>
          <p:cNvSpPr txBox="1"/>
          <p:nvPr/>
        </p:nvSpPr>
        <p:spPr>
          <a:xfrm>
            <a:off x="2360119" y="1146136"/>
            <a:ext cx="1181742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</a:rPr>
              <a:t>Human jet ready to hang</a:t>
            </a:r>
            <a:endParaRPr lang="en-AU" sz="16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C7E2423-C439-E9B2-83A1-649C8D199F35}"/>
              </a:ext>
            </a:extLst>
          </p:cNvPr>
          <p:cNvSpPr txBox="1"/>
          <p:nvPr/>
        </p:nvSpPr>
        <p:spPr>
          <a:xfrm>
            <a:off x="5059615" y="2799065"/>
            <a:ext cx="1037764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600" dirty="0">
                <a:solidFill>
                  <a:schemeClr val="tx1"/>
                </a:solidFill>
                <a:latin typeface="+mn-lt"/>
              </a:rPr>
              <a:t>Human jet flying</a:t>
            </a:r>
            <a:endParaRPr lang="en-AU" sz="1600" dirty="0">
              <a:solidFill>
                <a:schemeClr val="tx1"/>
              </a:solidFill>
              <a:latin typeface="+mn-lt"/>
              <a:cs typeface="+mn-cs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133AB3-45F0-BD6F-DB10-BA1242E8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21B6E-343F-4B4C-2A18-816A6EE1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3888356277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D3F47E0-190E-4726-B594-3704EE6698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3600" dirty="0">
                <a:ea typeface="ＭＳ Ｐゴシック" panose="020B0600070205080204" pitchFamily="34" charset="-128"/>
              </a:rPr>
              <a:t>Functional Hierarchy – Human Jet Type A (Function 0)</a:t>
            </a:r>
            <a:endParaRPr lang="en-US" altLang="en-US" sz="3600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E8DAE291-26D7-4CB7-AB2C-2CC2191B9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224" y="1891440"/>
            <a:ext cx="3471863" cy="369332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0 – Human Jet</a:t>
            </a:r>
            <a:endParaRPr lang="en-US" altLang="en-US" sz="1800" dirty="0"/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35C66BA4-A173-41A0-A01E-41B36E29F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609" y="4518781"/>
            <a:ext cx="1267377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1 – Personal Protection</a:t>
            </a:r>
            <a:endParaRPr lang="en-US" altLang="en-US" sz="1800" dirty="0"/>
          </a:p>
        </p:txBody>
      </p:sp>
      <p:sp>
        <p:nvSpPr>
          <p:cNvPr id="12293" name="Text Box 19">
            <a:extLst>
              <a:ext uri="{FF2B5EF4-FFF2-40B4-BE49-F238E27FC236}">
                <a16:creationId xmlns:a16="http://schemas.microsoft.com/office/drawing/2014/main" id="{06804A4E-985F-4C2D-B084-93EFD8B13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139" y="4534129"/>
            <a:ext cx="1049439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2 – Flight control  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6DDDF75E-59EB-4568-A4F2-D303EF6CA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95" y="4534129"/>
            <a:ext cx="1267377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3 – Frame (wing and anchor)</a:t>
            </a:r>
            <a:endParaRPr lang="en-US" altLang="en-US" sz="18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35A9D4C5-8D7B-4176-B2CF-DFBED4BC02BF}"/>
              </a:ext>
            </a:extLst>
          </p:cNvPr>
          <p:cNvCxnSpPr>
            <a:cxnSpLocks noChangeShapeType="1"/>
            <a:stCxn id="12292" idx="0"/>
            <a:endCxn id="12291" idx="2"/>
          </p:cNvCxnSpPr>
          <p:nvPr/>
        </p:nvCxnSpPr>
        <p:spPr bwMode="auto">
          <a:xfrm rot="5400000" flipH="1" flipV="1">
            <a:off x="1396223" y="1629848"/>
            <a:ext cx="2258009" cy="351985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2A1B3424-9F85-4A3D-A48E-19BBC213083D}"/>
              </a:ext>
            </a:extLst>
          </p:cNvPr>
          <p:cNvCxnSpPr>
            <a:cxnSpLocks noChangeShapeType="1"/>
            <a:stCxn id="12294" idx="0"/>
            <a:endCxn id="12291" idx="2"/>
          </p:cNvCxnSpPr>
          <p:nvPr/>
        </p:nvCxnSpPr>
        <p:spPr bwMode="auto">
          <a:xfrm rot="5400000" flipH="1" flipV="1">
            <a:off x="2807092" y="3056065"/>
            <a:ext cx="2273357" cy="68277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B80D7095-5838-4396-961F-F875A0BB5013}"/>
              </a:ext>
            </a:extLst>
          </p:cNvPr>
          <p:cNvCxnSpPr>
            <a:cxnSpLocks noChangeShapeType="1"/>
            <a:stCxn id="12293" idx="0"/>
            <a:endCxn id="12291" idx="2"/>
          </p:cNvCxnSpPr>
          <p:nvPr/>
        </p:nvCxnSpPr>
        <p:spPr bwMode="auto">
          <a:xfrm rot="5400000" flipH="1" flipV="1">
            <a:off x="2102329" y="2351303"/>
            <a:ext cx="2273357" cy="209229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8" name="Text Box 19">
            <a:extLst>
              <a:ext uri="{FF2B5EF4-FFF2-40B4-BE49-F238E27FC236}">
                <a16:creationId xmlns:a16="http://schemas.microsoft.com/office/drawing/2014/main" id="{CBD026FC-3609-4FB1-825A-957C52D35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0032" y="4534129"/>
            <a:ext cx="1412278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4 – Release mechanism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F5B782C1-5BE6-49EB-82B7-9E5E8C6F622F}"/>
              </a:ext>
            </a:extLst>
          </p:cNvPr>
          <p:cNvCxnSpPr>
            <a:cxnSpLocks noChangeShapeType="1"/>
            <a:stCxn id="12298" idx="0"/>
            <a:endCxn id="12291" idx="2"/>
          </p:cNvCxnSpPr>
          <p:nvPr/>
        </p:nvCxnSpPr>
        <p:spPr bwMode="auto">
          <a:xfrm rot="16200000" flipV="1">
            <a:off x="3613986" y="2931943"/>
            <a:ext cx="2273357" cy="93101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 Box 19">
            <a:extLst>
              <a:ext uri="{FF2B5EF4-FFF2-40B4-BE49-F238E27FC236}">
                <a16:creationId xmlns:a16="http://schemas.microsoft.com/office/drawing/2014/main" id="{4004ECF8-7565-CE5A-D9BF-47AEA7BE5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6209" y="4534129"/>
            <a:ext cx="1050241" cy="1200329"/>
          </a:xfrm>
          <a:prstGeom prst="rect">
            <a:avLst/>
          </a:prstGeom>
          <a:solidFill>
            <a:srgbClr val="FFFF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 – Winch to cargo aircraft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14" name="AutoShape 43">
            <a:extLst>
              <a:ext uri="{FF2B5EF4-FFF2-40B4-BE49-F238E27FC236}">
                <a16:creationId xmlns:a16="http://schemas.microsoft.com/office/drawing/2014/main" id="{D47A4C25-F407-D8B1-1BEE-D5C197CE8C41}"/>
              </a:ext>
            </a:extLst>
          </p:cNvPr>
          <p:cNvCxnSpPr>
            <a:cxnSpLocks noChangeShapeType="1"/>
            <a:stCxn id="13" idx="0"/>
            <a:endCxn id="12291" idx="2"/>
          </p:cNvCxnSpPr>
          <p:nvPr/>
        </p:nvCxnSpPr>
        <p:spPr bwMode="auto">
          <a:xfrm rot="16200000" flipV="1">
            <a:off x="4371565" y="2174364"/>
            <a:ext cx="2273357" cy="244617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 Box 19">
            <a:extLst>
              <a:ext uri="{FF2B5EF4-FFF2-40B4-BE49-F238E27FC236}">
                <a16:creationId xmlns:a16="http://schemas.microsoft.com/office/drawing/2014/main" id="{BF35254C-B152-18EC-447E-1BAA98668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2122" y="4534129"/>
            <a:ext cx="1452915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6 – Emergency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3" name="AutoShape 43">
            <a:extLst>
              <a:ext uri="{FF2B5EF4-FFF2-40B4-BE49-F238E27FC236}">
                <a16:creationId xmlns:a16="http://schemas.microsoft.com/office/drawing/2014/main" id="{E7A983AD-E894-D9FD-EBBC-512BA73D940A}"/>
              </a:ext>
            </a:extLst>
          </p:cNvPr>
          <p:cNvCxnSpPr>
            <a:cxnSpLocks noChangeShapeType="1"/>
            <a:stCxn id="2" idx="0"/>
            <a:endCxn id="12291" idx="2"/>
          </p:cNvCxnSpPr>
          <p:nvPr/>
        </p:nvCxnSpPr>
        <p:spPr bwMode="auto">
          <a:xfrm rot="16200000" flipV="1">
            <a:off x="5130190" y="1415739"/>
            <a:ext cx="2273357" cy="396342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4DBD1-DAD1-1FE7-72E2-2CE6EA7EB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6DFBD-09CB-B63F-B89A-10158A61B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FEC7C-6BCD-6D37-B98D-2FF3B9604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8A0F26-CAD3-4C16-A0F8-1D9202C673E1}" type="slidenum">
              <a:rPr lang="en-AU" altLang="en-US" smtClean="0"/>
              <a:pPr>
                <a:defRPr/>
              </a:pPr>
              <a:t>7</a:t>
            </a:fld>
            <a:endParaRPr lang="en-AU" altLang="en-US"/>
          </a:p>
        </p:txBody>
      </p:sp>
    </p:spTree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89910-3E68-D287-368E-4E9048F11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FB933053-DB23-C54F-E871-E0BE578A0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517194" cy="823913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System Requirements for Function 5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CF8E43C2-8EAA-51F0-8D8F-D6FB3039CE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13403" y="1246868"/>
            <a:ext cx="8517194" cy="3901602"/>
          </a:xfrm>
          <a:solidFill>
            <a:schemeClr val="bg1"/>
          </a:solidFill>
        </p:spPr>
        <p:txBody>
          <a:bodyPr/>
          <a:lstStyle/>
          <a:p>
            <a:pPr>
              <a:spcBef>
                <a:spcPts val="600"/>
              </a:spcBef>
              <a:buFont typeface="+mj-lt"/>
              <a:buAutoNum type="arabicPeriod"/>
            </a:pPr>
            <a:r>
              <a:rPr lang="en-AU" altLang="en-US" sz="2000" dirty="0">
                <a:solidFill>
                  <a:srgbClr val="0070C0"/>
                </a:solidFill>
              </a:rPr>
              <a:t>Aircraft for human jet returning is modified from a cargo aircraft – empty cabin, back door opening, winching mechanisms, safety belt, etc.</a:t>
            </a:r>
          </a:p>
          <a:p>
            <a:pPr>
              <a:spcBef>
                <a:spcPts val="600"/>
              </a:spcBef>
              <a:buFont typeface="+mj-lt"/>
              <a:buAutoNum type="arabicPeriod"/>
            </a:pPr>
            <a:r>
              <a:rPr lang="en-AU" altLang="en-US" sz="2000" dirty="0">
                <a:solidFill>
                  <a:srgbClr val="0070C0"/>
                </a:solidFill>
              </a:rPr>
              <a:t>Back door opening width minimum 3 m.</a:t>
            </a:r>
          </a:p>
          <a:p>
            <a:pPr>
              <a:spcBef>
                <a:spcPts val="600"/>
              </a:spcBef>
              <a:buFont typeface="+mj-lt"/>
              <a:buAutoNum type="arabicPeriod"/>
            </a:pPr>
            <a:r>
              <a:rPr lang="en-AU" altLang="en-US" sz="2000" dirty="0">
                <a:solidFill>
                  <a:schemeClr val="tx1"/>
                </a:solidFill>
              </a:rPr>
              <a:t>Winching cable length 100 m.</a:t>
            </a:r>
          </a:p>
          <a:p>
            <a:pPr>
              <a:spcBef>
                <a:spcPts val="600"/>
              </a:spcBef>
              <a:buFont typeface="+mj-lt"/>
              <a:buAutoNum type="arabicPeriod"/>
            </a:pPr>
            <a:r>
              <a:rPr lang="en-AU" altLang="en-US" sz="2000" dirty="0">
                <a:solidFill>
                  <a:srgbClr val="0070C0"/>
                </a:solidFill>
              </a:rPr>
              <a:t>Winching cable end has hooks for human jet system</a:t>
            </a:r>
          </a:p>
          <a:p>
            <a:pPr>
              <a:spcBef>
                <a:spcPts val="600"/>
              </a:spcBef>
              <a:buFont typeface="+mj-lt"/>
              <a:buAutoNum type="arabicPeriod"/>
            </a:pPr>
            <a:r>
              <a:rPr lang="en-AU" altLang="en-US" sz="2000" dirty="0">
                <a:solidFill>
                  <a:srgbClr val="0070C0"/>
                </a:solidFill>
              </a:rPr>
              <a:t>Winch speed variable from 0 to 10 m per minute.</a:t>
            </a:r>
          </a:p>
          <a:p>
            <a:pPr>
              <a:spcBef>
                <a:spcPts val="600"/>
              </a:spcBef>
              <a:buFont typeface="+mj-lt"/>
              <a:buAutoNum type="arabicPeriod"/>
            </a:pPr>
            <a:r>
              <a:rPr lang="en-AU" altLang="en-US" sz="2000" dirty="0">
                <a:solidFill>
                  <a:srgbClr val="0070C0"/>
                </a:solidFill>
              </a:rPr>
              <a:t>Winch is powerful enough to lift 150 kg</a:t>
            </a:r>
          </a:p>
          <a:p>
            <a:pPr>
              <a:spcBef>
                <a:spcPts val="600"/>
              </a:spcBef>
              <a:buFont typeface="+mj-lt"/>
              <a:buAutoNum type="arabicPeriod"/>
            </a:pPr>
            <a:r>
              <a:rPr lang="en-AU" altLang="en-US" sz="2000" dirty="0">
                <a:solidFill>
                  <a:schemeClr val="tx1"/>
                </a:solidFill>
              </a:rPr>
              <a:t>Cabled Hooks should be stable while hanging in the air – maximum allowable swing 0.2 m circle.</a:t>
            </a:r>
          </a:p>
          <a:p>
            <a:pPr>
              <a:spcBef>
                <a:spcPts val="600"/>
              </a:spcBef>
              <a:buFont typeface="+mj-lt"/>
              <a:buAutoNum type="arabicPeriod"/>
            </a:pPr>
            <a:r>
              <a:rPr lang="en-AU" altLang="en-US" sz="2000" dirty="0">
                <a:solidFill>
                  <a:srgbClr val="0070C0"/>
                </a:solidFill>
              </a:rPr>
              <a:t>Hook size 0.5 m diameter</a:t>
            </a:r>
          </a:p>
          <a:p>
            <a:pPr marL="0" indent="0">
              <a:spcBef>
                <a:spcPts val="600"/>
              </a:spcBef>
              <a:buNone/>
            </a:pPr>
            <a:endParaRPr lang="en-AU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5875A427-4FA6-541E-C5AA-F282684059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44500" y="6565900"/>
            <a:ext cx="2133600" cy="215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fld id="{F4AE5C11-5FF4-45E9-9BDB-78594DA875BE}" type="slidenum">
              <a:rPr lang="en-US" altLang="en-US" sz="1400" smtClean="0">
                <a:solidFill>
                  <a:schemeClr val="tx1"/>
                </a:solidFill>
                <a:latin typeface="Times New Roman" panose="02020603050405020304" pitchFamily="18" charset="0"/>
              </a:rPr>
              <a:pPr algn="l"/>
              <a:t>8</a:t>
            </a:fld>
            <a:endParaRPr lang="en-US" altLang="en-US" sz="14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17E56-2F8C-7941-70FC-CC3252AF4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" y="5296786"/>
            <a:ext cx="8039743" cy="88409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485775" indent="-161925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+mn-cs"/>
              </a:defRPr>
            </a:lvl2pPr>
            <a:lvl3pPr marL="795338" indent="-161925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+mn-cs"/>
              </a:defRPr>
            </a:lvl3pPr>
            <a:lvl4pPr marL="1090613" indent="-16668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+mn-cs"/>
              </a:defRPr>
            </a:lvl4pPr>
            <a:lvl5pPr marL="1390650" indent="-17145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+mn-lt"/>
                <a:ea typeface="ＭＳ Ｐゴシック" pitchFamily="34" charset="-128"/>
                <a:cs typeface="+mn-cs"/>
              </a:defRPr>
            </a:lvl5pPr>
            <a:lvl6pPr marL="1847850" indent="-171450" algn="l" rtl="0" fontAlgn="base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305050" indent="-171450" algn="l" rtl="0" fontAlgn="base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2762250" indent="-171450" algn="l" rtl="0" fontAlgn="base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219450" indent="-171450" algn="l" rtl="0" fontAlgn="base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charset="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en-AU" altLang="en-US" sz="2400" kern="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All system requirements related to the function must be catered for in Detail Design stage.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538F94-4B91-4EE2-6E6C-232493751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114C3-237A-6553-DBAA-AEC4D3FFC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258140188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A8A79-07E6-D6FC-2C2C-EE2E20BE6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62C076C-EA0F-8E9A-9473-8AAA863A83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229600" cy="1236110"/>
          </a:xfrm>
        </p:spPr>
        <p:txBody>
          <a:bodyPr/>
          <a:lstStyle/>
          <a:p>
            <a:r>
              <a:rPr lang="en-AU" altLang="en-US" sz="3600" dirty="0">
                <a:ea typeface="ＭＳ Ｐゴシック" panose="020B0600070205080204" pitchFamily="34" charset="-128"/>
              </a:rPr>
              <a:t>Functional Hierarchy – Winch Mechanism</a:t>
            </a:r>
            <a:endParaRPr lang="en-US" altLang="en-US" sz="3600" dirty="0">
              <a:ea typeface="ＭＳ Ｐゴシック" panose="020B0600070205080204" pitchFamily="34" charset="-128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C065DF4C-3620-BE70-9234-4C57027A1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9365" y="1891439"/>
            <a:ext cx="2146852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 – Winch Mechanism</a:t>
            </a:r>
            <a:endParaRPr lang="en-US" altLang="en-US" sz="1800" dirty="0"/>
          </a:p>
        </p:txBody>
      </p:sp>
      <p:sp>
        <p:nvSpPr>
          <p:cNvPr id="12292" name="Text Box 18">
            <a:extLst>
              <a:ext uri="{FF2B5EF4-FFF2-40B4-BE49-F238E27FC236}">
                <a16:creationId xmlns:a16="http://schemas.microsoft.com/office/drawing/2014/main" id="{7C045F4D-5080-54CF-F1F2-7ADA47220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060" y="4518781"/>
            <a:ext cx="1267377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5.1 – Cable</a:t>
            </a:r>
            <a:endParaRPr lang="en-US" altLang="en-US" sz="1800" dirty="0"/>
          </a:p>
        </p:txBody>
      </p:sp>
      <p:sp>
        <p:nvSpPr>
          <p:cNvPr id="12293" name="Text Box 19">
            <a:extLst>
              <a:ext uri="{FF2B5EF4-FFF2-40B4-BE49-F238E27FC236}">
                <a16:creationId xmlns:a16="http://schemas.microsoft.com/office/drawing/2014/main" id="{E0F0CD21-2EB3-9B3B-A34D-D3913A854A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7590" y="4534129"/>
            <a:ext cx="1049439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5.2 – Reel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sp>
        <p:nvSpPr>
          <p:cNvPr id="12294" name="Text Box 20">
            <a:extLst>
              <a:ext uri="{FF2B5EF4-FFF2-40B4-BE49-F238E27FC236}">
                <a16:creationId xmlns:a16="http://schemas.microsoft.com/office/drawing/2014/main" id="{ABDB33B8-6049-664E-2938-B885E2AD1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8146" y="4534129"/>
            <a:ext cx="1267377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5.3 – Motor</a:t>
            </a:r>
            <a:endParaRPr lang="en-US" altLang="en-US" sz="1800" dirty="0"/>
          </a:p>
        </p:txBody>
      </p:sp>
      <p:cxnSp>
        <p:nvCxnSpPr>
          <p:cNvPr id="12295" name="AutoShape 43">
            <a:extLst>
              <a:ext uri="{FF2B5EF4-FFF2-40B4-BE49-F238E27FC236}">
                <a16:creationId xmlns:a16="http://schemas.microsoft.com/office/drawing/2014/main" id="{44DAB36E-7870-B1C2-056E-9FB28A13DC70}"/>
              </a:ext>
            </a:extLst>
          </p:cNvPr>
          <p:cNvCxnSpPr>
            <a:cxnSpLocks noChangeShapeType="1"/>
            <a:stCxn id="12292" idx="0"/>
            <a:endCxn id="12291" idx="2"/>
          </p:cNvCxnSpPr>
          <p:nvPr/>
        </p:nvCxnSpPr>
        <p:spPr bwMode="auto">
          <a:xfrm rot="5400000" flipH="1" flipV="1">
            <a:off x="1658265" y="1734255"/>
            <a:ext cx="1981011" cy="358804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43">
            <a:extLst>
              <a:ext uri="{FF2B5EF4-FFF2-40B4-BE49-F238E27FC236}">
                <a16:creationId xmlns:a16="http://schemas.microsoft.com/office/drawing/2014/main" id="{42988EF8-1922-F2E4-04AE-65E0775A6600}"/>
              </a:ext>
            </a:extLst>
          </p:cNvPr>
          <p:cNvCxnSpPr>
            <a:cxnSpLocks noChangeShapeType="1"/>
            <a:stCxn id="12294" idx="0"/>
            <a:endCxn id="12291" idx="2"/>
          </p:cNvCxnSpPr>
          <p:nvPr/>
        </p:nvCxnSpPr>
        <p:spPr bwMode="auto">
          <a:xfrm rot="5400000" flipH="1" flipV="1">
            <a:off x="3069134" y="3160472"/>
            <a:ext cx="1996359" cy="750956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7" name="AutoShape 43">
            <a:extLst>
              <a:ext uri="{FF2B5EF4-FFF2-40B4-BE49-F238E27FC236}">
                <a16:creationId xmlns:a16="http://schemas.microsoft.com/office/drawing/2014/main" id="{BCD5432D-FBD1-E741-97E1-214F7EA07CB4}"/>
              </a:ext>
            </a:extLst>
          </p:cNvPr>
          <p:cNvCxnSpPr>
            <a:cxnSpLocks noChangeShapeType="1"/>
            <a:stCxn id="12293" idx="0"/>
            <a:endCxn id="12291" idx="2"/>
          </p:cNvCxnSpPr>
          <p:nvPr/>
        </p:nvCxnSpPr>
        <p:spPr bwMode="auto">
          <a:xfrm rot="5400000" flipH="1" flipV="1">
            <a:off x="2364371" y="2455710"/>
            <a:ext cx="1996359" cy="2160481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8" name="Text Box 19">
            <a:extLst>
              <a:ext uri="{FF2B5EF4-FFF2-40B4-BE49-F238E27FC236}">
                <a16:creationId xmlns:a16="http://schemas.microsoft.com/office/drawing/2014/main" id="{A95F81BF-2F0D-4ADC-8F1E-A771B1794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9483" y="4534128"/>
            <a:ext cx="1135565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5.4 – Hook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12299" name="AutoShape 43">
            <a:extLst>
              <a:ext uri="{FF2B5EF4-FFF2-40B4-BE49-F238E27FC236}">
                <a16:creationId xmlns:a16="http://schemas.microsoft.com/office/drawing/2014/main" id="{FC542BD3-EEF5-3C48-0464-A9AE3CF74120}"/>
              </a:ext>
            </a:extLst>
          </p:cNvPr>
          <p:cNvCxnSpPr>
            <a:cxnSpLocks noChangeShapeType="1"/>
            <a:stCxn id="12298" idx="0"/>
            <a:endCxn id="12291" idx="2"/>
          </p:cNvCxnSpPr>
          <p:nvPr/>
        </p:nvCxnSpPr>
        <p:spPr bwMode="auto">
          <a:xfrm rot="16200000" flipV="1">
            <a:off x="3806850" y="3173711"/>
            <a:ext cx="1996358" cy="7244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 Box 19">
            <a:extLst>
              <a:ext uri="{FF2B5EF4-FFF2-40B4-BE49-F238E27FC236}">
                <a16:creationId xmlns:a16="http://schemas.microsoft.com/office/drawing/2014/main" id="{D61F5584-9212-32BC-6CD3-C86BD89B3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6200" y="4534128"/>
            <a:ext cx="1050241" cy="92333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5.5 – Switch box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14" name="AutoShape 43">
            <a:extLst>
              <a:ext uri="{FF2B5EF4-FFF2-40B4-BE49-F238E27FC236}">
                <a16:creationId xmlns:a16="http://schemas.microsoft.com/office/drawing/2014/main" id="{1D2C0F7B-3461-BAF3-86FC-9C19DE945C80}"/>
              </a:ext>
            </a:extLst>
          </p:cNvPr>
          <p:cNvCxnSpPr>
            <a:cxnSpLocks noChangeShapeType="1"/>
            <a:stCxn id="13" idx="0"/>
            <a:endCxn id="12291" idx="2"/>
          </p:cNvCxnSpPr>
          <p:nvPr/>
        </p:nvCxnSpPr>
        <p:spPr bwMode="auto">
          <a:xfrm rot="16200000" flipV="1">
            <a:off x="4523877" y="2456684"/>
            <a:ext cx="1996358" cy="215853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 Box 19">
            <a:extLst>
              <a:ext uri="{FF2B5EF4-FFF2-40B4-BE49-F238E27FC236}">
                <a16:creationId xmlns:a16="http://schemas.microsoft.com/office/drawing/2014/main" id="{DF7E821B-F437-2E8C-13FA-06F761655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2427" y="4534129"/>
            <a:ext cx="1452915" cy="6463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AU" altLang="en-US" sz="1800" dirty="0"/>
              <a:t>5.6 – Swing control</a:t>
            </a:r>
            <a:endParaRPr lang="en-US" altLang="en-US" sz="1800" dirty="0">
              <a:solidFill>
                <a:schemeClr val="bg1"/>
              </a:solidFill>
            </a:endParaRPr>
          </a:p>
        </p:txBody>
      </p:sp>
      <p:cxnSp>
        <p:nvCxnSpPr>
          <p:cNvPr id="3" name="AutoShape 43">
            <a:extLst>
              <a:ext uri="{FF2B5EF4-FFF2-40B4-BE49-F238E27FC236}">
                <a16:creationId xmlns:a16="http://schemas.microsoft.com/office/drawing/2014/main" id="{65BFEC18-C385-F369-CBB0-96C0F9F2FB4A}"/>
              </a:ext>
            </a:extLst>
          </p:cNvPr>
          <p:cNvCxnSpPr>
            <a:cxnSpLocks noChangeShapeType="1"/>
            <a:stCxn id="2" idx="0"/>
            <a:endCxn id="12291" idx="2"/>
          </p:cNvCxnSpPr>
          <p:nvPr/>
        </p:nvCxnSpPr>
        <p:spPr bwMode="auto">
          <a:xfrm rot="16200000" flipV="1">
            <a:off x="5322659" y="1657903"/>
            <a:ext cx="1996359" cy="375609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A7090-52D4-DAFF-5458-DC9853BEA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44AB7-8D15-20CF-1E15-9CBBE6C86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23A65-A427-E4EF-5DBF-2C4D6ACD6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8A0F26-CAD3-4C16-A0F8-1D9202C673E1}" type="slidenum">
              <a:rPr lang="en-AU" altLang="en-US" smtClean="0"/>
              <a:pPr>
                <a:defRPr/>
              </a:pPr>
              <a:t>9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33294858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Blank">
  <a:themeElements>
    <a:clrScheme name="Blank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EBDB0"/>
      </a:accent1>
      <a:accent2>
        <a:srgbClr val="EE3224"/>
      </a:accent2>
      <a:accent3>
        <a:srgbClr val="FFFFFF"/>
      </a:accent3>
      <a:accent4>
        <a:srgbClr val="000000"/>
      </a:accent4>
      <a:accent5>
        <a:srgbClr val="DBDBD4"/>
      </a:accent5>
      <a:accent6>
        <a:srgbClr val="D82C20"/>
      </a:accent6>
      <a:hlink>
        <a:srgbClr val="000000"/>
      </a:hlink>
      <a:folHlink>
        <a:srgbClr val="FFEE00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EBDB0"/>
        </a:accent1>
        <a:accent2>
          <a:srgbClr val="EE3224"/>
        </a:accent2>
        <a:accent3>
          <a:srgbClr val="FFFFFF"/>
        </a:accent3>
        <a:accent4>
          <a:srgbClr val="000000"/>
        </a:accent4>
        <a:accent5>
          <a:srgbClr val="DBDBD4"/>
        </a:accent5>
        <a:accent6>
          <a:srgbClr val="D82C20"/>
        </a:accent6>
        <a:hlink>
          <a:srgbClr val="000000"/>
        </a:hlink>
        <a:folHlink>
          <a:srgbClr val="FFE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52b3a1-dbcb-41fb-a452-370cf542753f}" enabled="1" method="Privileged" siteId="{d1323671-cdbe-4417-b4d4-bdb24b51316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4425</TotalTime>
  <Words>1393</Words>
  <Application>Microsoft Office PowerPoint</Application>
  <PresentationFormat>On-screen Show (4:3)</PresentationFormat>
  <Paragraphs>289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ＭＳ Ｐゴシック</vt:lpstr>
      <vt:lpstr>Arial</vt:lpstr>
      <vt:lpstr>Times New Roman</vt:lpstr>
      <vt:lpstr>Blank</vt:lpstr>
      <vt:lpstr>MIET2385 Systems Engineering Principles  Systems Engineering V Lifecycle – Detail Design – Tutorial –Human Jet</vt:lpstr>
      <vt:lpstr>Insert your name, student number and program BEFORE submitting to CANVAS</vt:lpstr>
      <vt:lpstr>Concept of operations –  Type A</vt:lpstr>
      <vt:lpstr>Concept of Operations Human Jet Type A</vt:lpstr>
      <vt:lpstr>Functional Hierarchy – Human Jet Type A (Function 0)</vt:lpstr>
      <vt:lpstr>Type A System FFBD</vt:lpstr>
      <vt:lpstr>Functional Hierarchy – Human Jet Type A (Function 0)</vt:lpstr>
      <vt:lpstr>System Requirements for Function 5</vt:lpstr>
      <vt:lpstr>Functional Hierarchy – Winch Mechanism</vt:lpstr>
      <vt:lpstr>Winch Mechanism FFBD</vt:lpstr>
      <vt:lpstr>Function 5.4  Hook (Input and output defined)</vt:lpstr>
      <vt:lpstr>Function 5.1  Cable (Input and output defined)</vt:lpstr>
      <vt:lpstr>Function 5.2  Reel (Input and output defined)</vt:lpstr>
      <vt:lpstr>Function 5.3  Motor (Input and output defined)</vt:lpstr>
      <vt:lpstr>Function 5.6  Swing control (Input and output defined) </vt:lpstr>
      <vt:lpstr>Hierarchy of Functions – Human Jet Type A (Function 1)</vt:lpstr>
      <vt:lpstr>Function 1.1  Suit</vt:lpstr>
      <vt:lpstr>Function 1.2  Helmet</vt:lpstr>
      <vt:lpstr>Function 1.3  Harness</vt:lpstr>
      <vt:lpstr>Function 1.4  Boot</vt:lpstr>
      <vt:lpstr>Hierarchy of Functions – Human Jet Type A (Function 3)</vt:lpstr>
      <vt:lpstr>Function 3.1  Honeycomb profile</vt:lpstr>
      <vt:lpstr>Function 3.2  Impregnated films</vt:lpstr>
      <vt:lpstr>Function 3.3  Hook for engine</vt:lpstr>
      <vt:lpstr>Function 3.4  Hook for harness</vt:lpstr>
    </vt:vector>
  </TitlesOfParts>
  <Company>RMIT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Mo</dc:creator>
  <cp:lastModifiedBy>John Mo</cp:lastModifiedBy>
  <cp:revision>330</cp:revision>
  <cp:lastPrinted>2025-02-26T00:43:49Z</cp:lastPrinted>
  <dcterms:created xsi:type="dcterms:W3CDTF">2010-05-29T11:35:21Z</dcterms:created>
  <dcterms:modified xsi:type="dcterms:W3CDTF">2025-09-14T13:28:39Z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b52b3a1-dbcb-41fb-a452-370cf542753f_Enabled">
    <vt:lpwstr>true</vt:lpwstr>
  </property>
  <property fmtid="{D5CDD505-2E9C-101B-9397-08002B2CF9AE}" pid="3" name="MSIP_Label_1b52b3a1-dbcb-41fb-a452-370cf542753f_SetDate">
    <vt:lpwstr>2021-02-27T13:06:30Z</vt:lpwstr>
  </property>
  <property fmtid="{D5CDD505-2E9C-101B-9397-08002B2CF9AE}" pid="4" name="MSIP_Label_1b52b3a1-dbcb-41fb-a452-370cf542753f_Method">
    <vt:lpwstr>Privileged</vt:lpwstr>
  </property>
  <property fmtid="{D5CDD505-2E9C-101B-9397-08002B2CF9AE}" pid="5" name="MSIP_Label_1b52b3a1-dbcb-41fb-a452-370cf542753f_Name">
    <vt:lpwstr>Public</vt:lpwstr>
  </property>
  <property fmtid="{D5CDD505-2E9C-101B-9397-08002B2CF9AE}" pid="6" name="MSIP_Label_1b52b3a1-dbcb-41fb-a452-370cf542753f_SiteId">
    <vt:lpwstr>d1323671-cdbe-4417-b4d4-bdb24b51316b</vt:lpwstr>
  </property>
  <property fmtid="{D5CDD505-2E9C-101B-9397-08002B2CF9AE}" pid="7" name="MSIP_Label_1b52b3a1-dbcb-41fb-a452-370cf542753f_ActionId">
    <vt:lpwstr>718a8b1b-4600-48de-9a3a-0000bfeeb2f7</vt:lpwstr>
  </property>
  <property fmtid="{D5CDD505-2E9C-101B-9397-08002B2CF9AE}" pid="8" name="MSIP_Label_1b52b3a1-dbcb-41fb-a452-370cf542753f_ContentBits">
    <vt:lpwstr>0</vt:lpwstr>
  </property>
</Properties>
</file>