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0"/>
  </p:notesMasterIdLst>
  <p:sldIdLst>
    <p:sldId id="352" r:id="rId2"/>
    <p:sldId id="852" r:id="rId3"/>
    <p:sldId id="593" r:id="rId4"/>
    <p:sldId id="508" r:id="rId5"/>
    <p:sldId id="595" r:id="rId6"/>
    <p:sldId id="592" r:id="rId7"/>
    <p:sldId id="604" r:id="rId8"/>
    <p:sldId id="606" r:id="rId9"/>
    <p:sldId id="607" r:id="rId10"/>
    <p:sldId id="609" r:id="rId11"/>
    <p:sldId id="610" r:id="rId12"/>
    <p:sldId id="608" r:id="rId13"/>
    <p:sldId id="605" r:id="rId14"/>
    <p:sldId id="890" r:id="rId15"/>
    <p:sldId id="888" r:id="rId16"/>
    <p:sldId id="882" r:id="rId17"/>
    <p:sldId id="883" r:id="rId18"/>
    <p:sldId id="889" r:id="rId19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8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46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9308D8E-A5B1-E52E-9A73-1EAC92271C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7E94FA0-F494-078D-4EE7-EACACB68A9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F5CFA2D-0893-FB1F-4F6C-54228C07E4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C085CB79-FEA6-2CA4-B89B-874FD62657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582F25A5-81C1-C69D-7E8E-B17579A3DF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F9BF91F-F60D-3EBF-F9B6-86A67EE62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006B92-1848-40E0-BFF5-186ACB96F25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30275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94BAF3-ECD9-4799-C821-E4D3F1871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0DAE9F0-71D5-3B49-E19F-5A3A89F28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916DE0-A065-F7E3-317A-06FD5E5383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179E6-9796-4242-9064-BA1A9289B06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62131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13A48D-416A-970E-140B-91BABAC12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FDC341A-F521-03D5-3DEC-632FF3325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8250CFF-4457-A8A9-8914-3D716DD0A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0278-83E4-488F-BF45-3233AD142F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5740860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A109D0B9-BF2B-08D8-B409-00AA9E5FCB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4807857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514018-1B65-9592-7AE9-CB5C0B7B4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C75E54-A1F6-E522-313C-47EC63F5A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48FE3A6-A35D-15D6-8620-B55C70653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2B03A-5ACE-4E97-897C-1141C194C8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7983585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790B00-D58D-4E63-009F-D0EE55E7D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17FB830-55C8-D769-4B0F-073CBE506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612DD2-1B6B-2BFA-443E-5EC576BA99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1C0AF-1EF1-4985-92F6-32482D2622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48502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548DD4-915F-36F6-464F-71073E1B05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E0E5CD9-E9A1-BD7C-6DFC-3126AACC0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480B0FBE-D635-6B3E-BCDF-780E91A8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E14B-3205-4A80-9819-EB1940D8F4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7381594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3D7950-1FA3-F4EE-A4B1-2DA4753B9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986ABEB-B12C-AE1D-B77F-9A7043E12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B6E6488-C7E0-540B-65F7-AF819208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9E0AE-F610-4B2A-B414-02DE1CE263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0209788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17E30B-2341-F33F-17C1-471FD27AE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818BBE3-57FB-DE42-CEB7-E774C8AF8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79F5F23-5DE4-88F7-31AE-1B7621057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B4154-F83A-4A3B-96DD-2DDC198E1D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416312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B13758A-6711-D303-FF66-24E442713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DF43140B-481A-9F13-4CEC-4E90618AD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30D0ECCF-50DB-D81B-647B-E5A83C5C3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C432-25B8-4043-A7D7-BAA371349A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531515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D4E63-8CC2-DC12-E6DD-268B76DFD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14722B6-4E52-E8F4-12E1-35E1F9DB8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099059D-F063-B5F0-DD9B-61476843E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67617-D113-46D7-B02D-F6D284ED186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894941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209DD-14B4-38D1-34FD-91216837A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8E94ACE-6A4B-21D2-CDB4-A582D52CB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F673FB3-E7F6-E61C-6FCA-7A6479DAF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3AA75-6E21-4714-9A32-DD1C77BD0B4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965448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4760BE8D-D2F7-0303-B272-11CBC0199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7C1BD187-130C-EE91-C17E-886C5F993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FE4C8CA-03A7-241D-514C-5BD899FEC4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AA9AF0A-D4BB-F5DD-049A-4F11913B6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6CF83A93-490B-1E7F-F7F5-6EAB1A439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183B834A-8574-CA75-645B-CC84A993D8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2C16424-26AE-4D47-B63D-2C5F74BC0F5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3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B871FB5C-AB18-749D-69E0-B6FAD003B28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3032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MIET2385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V Lifecycle – </a:t>
            </a: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Detail Design – Tutorial – Electrical bicycle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D93FF-7838-1F82-A56C-CF2901A4D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89808-D9E4-8082-999E-2B2D7EA7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z="2800" dirty="0"/>
              <a:t>4.3 – Chain</a:t>
            </a:r>
            <a:endParaRPr lang="en-US" alt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D8640-1C19-FDAC-CE2F-742D4560B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connection?</a:t>
            </a:r>
          </a:p>
          <a:p>
            <a:r>
              <a:rPr lang="en-AU" dirty="0"/>
              <a:t>What sprocket?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A4839-9100-A722-CF43-990917F4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8507-843B-A82E-77FF-88BF2AA7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E5EDE-47CE-1A8F-DE77-358845BD3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2B03A-5ACE-4E97-897C-1141C194C80D}" type="slidenum">
              <a:rPr lang="en-AU" altLang="en-US" smtClean="0"/>
              <a:pPr>
                <a:defRPr/>
              </a:pPr>
              <a:t>10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2126427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A4F2D-F855-E1E1-E185-23F370547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822B-DCDB-D80A-E91D-5F707176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z="2800" dirty="0"/>
              <a:t>4.4 – Clutch</a:t>
            </a:r>
            <a:endParaRPr lang="en-US" alt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705C5-142A-8AEB-1BB8-3466A9BEB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connection?</a:t>
            </a:r>
          </a:p>
          <a:p>
            <a:r>
              <a:rPr lang="en-AU" dirty="0"/>
              <a:t>What torque?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510B0-CAC8-D255-E6CD-7BA9732C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C81E3-1F77-DE20-2319-B9FE8164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37462-E9DC-C294-D88E-4DD49DBB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2B03A-5ACE-4E97-897C-1141C194C80D}" type="slidenum">
              <a:rPr lang="en-AU" altLang="en-US" smtClean="0"/>
              <a:pPr>
                <a:defRPr/>
              </a:pPr>
              <a:t>11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4588333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F2DE1-1837-C49E-61C0-311277AAB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3268-F348-BFA7-4757-4033ED6D0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z="2800" dirty="0"/>
              <a:t>4.5 – Gear 2</a:t>
            </a:r>
            <a:endParaRPr lang="en-US" alt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1E90-EDC3-6DF0-6A3E-1B91BEA5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connection?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7FFE4-D5BD-4D06-8E14-CD9624EA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AA932-7590-4FE6-B283-52185F53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38F50-59C6-9958-64C3-DEB0CA4D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2B03A-5ACE-4E97-897C-1141C194C80D}" type="slidenum">
              <a:rPr lang="en-AU" altLang="en-US" smtClean="0"/>
              <a:pPr>
                <a:defRPr/>
              </a:pPr>
              <a:t>12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480234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1DB5-C61D-D297-E791-85E0E99EE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9DF6883-AD74-AB32-C160-19AC897ACBCD}"/>
              </a:ext>
            </a:extLst>
          </p:cNvPr>
          <p:cNvSpPr/>
          <p:nvPr/>
        </p:nvSpPr>
        <p:spPr bwMode="auto">
          <a:xfrm>
            <a:off x="1731179" y="119697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00526-9874-E024-8E73-047014B36E32}"/>
              </a:ext>
            </a:extLst>
          </p:cNvPr>
          <p:cNvSpPr txBox="1"/>
          <p:nvPr/>
        </p:nvSpPr>
        <p:spPr>
          <a:xfrm>
            <a:off x="2827012" y="5955023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>
                <a:solidFill>
                  <a:schemeClr val="tx1"/>
                </a:solidFill>
              </a:rPr>
              <a:t>4 – Manual assist clutch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9F7288-D0E3-B979-2281-407066E33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Function 4 – Manual assist clutch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295F5288-4B68-D9BF-8151-56903464DA3E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245770" y="5352692"/>
            <a:ext cx="2825985" cy="3129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37B0788A-4BBD-0E25-C018-39A687B8B3FC}"/>
              </a:ext>
            </a:extLst>
          </p:cNvPr>
          <p:cNvSpPr txBox="1"/>
          <p:nvPr/>
        </p:nvSpPr>
        <p:spPr>
          <a:xfrm>
            <a:off x="217028" y="4562336"/>
            <a:ext cx="144016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Engage clutch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7419A96-9086-ECAF-0723-DC440B877F28}"/>
              </a:ext>
            </a:extLst>
          </p:cNvPr>
          <p:cNvSpPr txBox="1"/>
          <p:nvPr/>
        </p:nvSpPr>
        <p:spPr>
          <a:xfrm>
            <a:off x="7922516" y="4991774"/>
            <a:ext cx="106081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Torque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9190D54-B27B-12DA-6CFA-35166FE97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8DBDBA4C-3DE9-32D5-CBBE-F2BEC931C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600" y="3162574"/>
            <a:ext cx="1255714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4.5 – Gear 2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789EBF16-94A2-93B6-6635-790E4BEED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883" y="1598613"/>
            <a:ext cx="1303145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4.1 – Pedal set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9831290E-9D72-6D20-D412-1334D440E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7595" y="1571417"/>
            <a:ext cx="1002547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4.3 – Chain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2E6B7BF0-3B90-0DDF-EA61-D29677148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8207" y="3285083"/>
            <a:ext cx="1149220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4.2 – Gear 1</a:t>
            </a:r>
            <a:endParaRPr lang="en-US" altLang="en-US" sz="2000" dirty="0"/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9F18DFD1-68FD-C495-8518-09FA9724DBAB}"/>
              </a:ext>
            </a:extLst>
          </p:cNvPr>
          <p:cNvCxnSpPr>
            <a:cxnSpLocks/>
            <a:stCxn id="6" idx="3"/>
            <a:endCxn id="62" idx="3"/>
          </p:cNvCxnSpPr>
          <p:nvPr/>
        </p:nvCxnSpPr>
        <p:spPr>
          <a:xfrm flipV="1">
            <a:off x="4074302" y="5002175"/>
            <a:ext cx="1900836" cy="381813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F2A111DE-4BA7-6CA5-56FA-8AEEDE0666D4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H="1">
            <a:off x="2418207" y="1952556"/>
            <a:ext cx="1154821" cy="1686470"/>
          </a:xfrm>
          <a:prstGeom prst="bentConnector5">
            <a:avLst>
              <a:gd name="adj1" fmla="val -19795"/>
              <a:gd name="adj2" fmla="val 50000"/>
              <a:gd name="adj3" fmla="val 119795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6217E01A-3DA2-DD81-474D-BC2092A4AF8E}"/>
              </a:ext>
            </a:extLst>
          </p:cNvPr>
          <p:cNvCxnSpPr>
            <a:cxnSpLocks/>
            <a:stCxn id="62" idx="6"/>
          </p:cNvCxnSpPr>
          <p:nvPr/>
        </p:nvCxnSpPr>
        <p:spPr>
          <a:xfrm flipV="1">
            <a:off x="6467889" y="4872694"/>
            <a:ext cx="2459083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>
            <a:extLst>
              <a:ext uri="{FF2B5EF4-FFF2-40B4-BE49-F238E27FC236}">
                <a16:creationId xmlns:a16="http://schemas.microsoft.com/office/drawing/2014/main" id="{750A0C2A-6919-3500-00D8-7E14691EA8B1}"/>
              </a:ext>
            </a:extLst>
          </p:cNvPr>
          <p:cNvSpPr/>
          <p:nvPr/>
        </p:nvSpPr>
        <p:spPr bwMode="auto">
          <a:xfrm>
            <a:off x="5890595" y="4689581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400" dirty="0">
                <a:solidFill>
                  <a:schemeClr val="tx1"/>
                </a:solidFill>
                <a:latin typeface="+mn-lt"/>
              </a:rPr>
              <a:t>AND</a:t>
            </a:r>
            <a:endParaRPr kumimoji="0" lang="en-A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72221E93-F5C5-E883-2132-7A1B1FF1EF32}"/>
              </a:ext>
            </a:extLst>
          </p:cNvPr>
          <p:cNvCxnSpPr>
            <a:cxnSpLocks/>
            <a:stCxn id="14" idx="3"/>
            <a:endCxn id="3" idx="1"/>
          </p:cNvCxnSpPr>
          <p:nvPr/>
        </p:nvCxnSpPr>
        <p:spPr>
          <a:xfrm>
            <a:off x="5680142" y="1925360"/>
            <a:ext cx="765458" cy="159115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18CD0675-5F99-94DF-C018-0BFF8D7FE9D5}"/>
              </a:ext>
            </a:extLst>
          </p:cNvPr>
          <p:cNvCxnSpPr>
            <a:cxnSpLocks/>
            <a:stCxn id="15" idx="3"/>
            <a:endCxn id="14" idx="1"/>
          </p:cNvCxnSpPr>
          <p:nvPr/>
        </p:nvCxnSpPr>
        <p:spPr>
          <a:xfrm flipV="1">
            <a:off x="3567427" y="1925360"/>
            <a:ext cx="1110168" cy="171366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D52F44D5-436E-7E71-B1E4-6718AF7A6618}"/>
              </a:ext>
            </a:extLst>
          </p:cNvPr>
          <p:cNvCxnSpPr>
            <a:cxnSpLocks/>
            <a:stCxn id="3" idx="3"/>
            <a:endCxn id="62" idx="1"/>
          </p:cNvCxnSpPr>
          <p:nvPr/>
        </p:nvCxnSpPr>
        <p:spPr>
          <a:xfrm flipH="1">
            <a:off x="5975138" y="3516517"/>
            <a:ext cx="1726176" cy="1226697"/>
          </a:xfrm>
          <a:prstGeom prst="bentConnector4">
            <a:avLst>
              <a:gd name="adj1" fmla="val -13243"/>
              <a:gd name="adj2" fmla="val 62241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20">
            <a:extLst>
              <a:ext uri="{FF2B5EF4-FFF2-40B4-BE49-F238E27FC236}">
                <a16:creationId xmlns:a16="http://schemas.microsoft.com/office/drawing/2014/main" id="{013B307F-7D16-B90B-298F-9F8C40FBE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755" y="5030045"/>
            <a:ext cx="1002547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4.4 – Clutch</a:t>
            </a:r>
            <a:endParaRPr lang="en-US" altLang="en-US" sz="2000" dirty="0"/>
          </a:p>
        </p:txBody>
      </p:sp>
      <p:cxnSp>
        <p:nvCxnSpPr>
          <p:cNvPr id="16" name="Elbow Connector 8">
            <a:extLst>
              <a:ext uri="{FF2B5EF4-FFF2-40B4-BE49-F238E27FC236}">
                <a16:creationId xmlns:a16="http://schemas.microsoft.com/office/drawing/2014/main" id="{DB4B88FD-8F83-1B3F-F66E-70B6ED5D59A4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217028" y="1952556"/>
            <a:ext cx="205285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0A781D5-F949-FDA5-E0DD-266771C39EBF}"/>
              </a:ext>
            </a:extLst>
          </p:cNvPr>
          <p:cNvSpPr txBox="1"/>
          <p:nvPr/>
        </p:nvSpPr>
        <p:spPr>
          <a:xfrm>
            <a:off x="140053" y="1279445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Force: Foot on paddle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EC26F9-E3D7-7654-9D51-9A88BD106570}"/>
              </a:ext>
            </a:extLst>
          </p:cNvPr>
          <p:cNvSpPr txBox="1"/>
          <p:nvPr/>
        </p:nvSpPr>
        <p:spPr>
          <a:xfrm>
            <a:off x="2397925" y="2383864"/>
            <a:ext cx="115482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Torque1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8499266-3CDA-997E-AF4E-2622CE590F9E}"/>
              </a:ext>
            </a:extLst>
          </p:cNvPr>
          <p:cNvSpPr txBox="1"/>
          <p:nvPr/>
        </p:nvSpPr>
        <p:spPr>
          <a:xfrm>
            <a:off x="4168071" y="2995000"/>
            <a:ext cx="115482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Torque2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16E7FE-7533-28E6-1777-CA9DFD41F3FB}"/>
              </a:ext>
            </a:extLst>
          </p:cNvPr>
          <p:cNvSpPr txBox="1"/>
          <p:nvPr/>
        </p:nvSpPr>
        <p:spPr>
          <a:xfrm>
            <a:off x="6017367" y="2323136"/>
            <a:ext cx="115482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Torque3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ECBC4A-3E00-CEB3-3660-296E9739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040773-47E3-43F7-86BE-7E7F9F2C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03327470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8BFF5-86FE-8910-AC96-3DE1A44DC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EEC5CF1-D5BB-4E10-4B62-1286E6A2E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0999" y="274638"/>
            <a:ext cx="7785971" cy="1616468"/>
          </a:xfrm>
        </p:spPr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Function 2 – Bicycle system control functional hierarchy</a:t>
            </a:r>
            <a:br>
              <a:rPr lang="en-AU" altLang="en-US" sz="3200" dirty="0">
                <a:ea typeface="ＭＳ Ｐゴシック" panose="020B0600070205080204" pitchFamily="34" charset="-128"/>
              </a:rPr>
            </a:br>
            <a:r>
              <a:rPr lang="en-AU" altLang="en-US" sz="3200" dirty="0">
                <a:ea typeface="ＭＳ Ｐゴシック" panose="020B0600070205080204" pitchFamily="34" charset="-128"/>
              </a:rPr>
              <a:t>Electric Bicycle Type A operation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8ED843AF-F76F-573F-9CFA-23E2CA178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684" y="2736994"/>
            <a:ext cx="3471863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 – Bicycle system control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0CFF1614-21C3-EC9C-68D5-9A9BD895C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629" y="5354812"/>
            <a:ext cx="1255714" cy="83099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2.1 –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400" dirty="0"/>
              <a:t>Mass Range Calculations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C5D814A9-905D-C13B-EEDD-3B8782F6F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1473" y="5351637"/>
            <a:ext cx="1194321" cy="83099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2.2 – </a:t>
            </a:r>
            <a:r>
              <a:rPr lang="en-AU" altLang="en-US" sz="1400" dirty="0"/>
              <a:t>Motor Load Calculations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0ED17B7B-0EBE-74BF-961E-92CA9B567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1009" y="5351636"/>
            <a:ext cx="1194321" cy="89255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2.3 – </a:t>
            </a:r>
            <a:r>
              <a:rPr lang="en-AU" altLang="en-US" sz="1600" dirty="0"/>
              <a:t>Gradient Resistance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4A483DF1-99B5-634B-F856-98DE8F9948AA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730197" y="2859393"/>
            <a:ext cx="2217708" cy="277313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17EB9672-8E1F-ECB1-BD8C-F62F74E5E2B5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454627" y="3908093"/>
            <a:ext cx="2214532" cy="67255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C915EBB4-EC9A-BB70-A17A-83641A60B938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594859" y="3720880"/>
            <a:ext cx="2214533" cy="10469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 Box 20">
            <a:extLst>
              <a:ext uri="{FF2B5EF4-FFF2-40B4-BE49-F238E27FC236}">
                <a16:creationId xmlns:a16="http://schemas.microsoft.com/office/drawing/2014/main" id="{33C0681F-278F-2379-9150-AD135E569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7559" y="5351636"/>
            <a:ext cx="1194321" cy="76944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2.4 – </a:t>
            </a:r>
            <a:r>
              <a:rPr lang="en-AU" altLang="en-US" sz="1200" dirty="0"/>
              <a:t>Aerodynamic Resistance</a:t>
            </a:r>
            <a:endParaRPr lang="en-US" altLang="en-US" sz="2000" dirty="0"/>
          </a:p>
        </p:txBody>
      </p:sp>
      <p:cxnSp>
        <p:nvCxnSpPr>
          <p:cNvPr id="5" name="AutoShape 43">
            <a:extLst>
              <a:ext uri="{FF2B5EF4-FFF2-40B4-BE49-F238E27FC236}">
                <a16:creationId xmlns:a16="http://schemas.microsoft.com/office/drawing/2014/main" id="{16587486-2091-4989-30FB-0D1D5A1A992E}"/>
              </a:ext>
            </a:extLst>
          </p:cNvPr>
          <p:cNvCxnSpPr>
            <a:cxnSpLocks noChangeShapeType="1"/>
            <a:stCxn id="4" idx="0"/>
            <a:endCxn id="12291" idx="2"/>
          </p:cNvCxnSpPr>
          <p:nvPr/>
        </p:nvCxnSpPr>
        <p:spPr bwMode="auto">
          <a:xfrm rot="16200000" flipV="1">
            <a:off x="4242902" y="3119818"/>
            <a:ext cx="2214532" cy="224910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Box 20">
            <a:extLst>
              <a:ext uri="{FF2B5EF4-FFF2-40B4-BE49-F238E27FC236}">
                <a16:creationId xmlns:a16="http://schemas.microsoft.com/office/drawing/2014/main" id="{5DFC5FFA-0A32-D61E-F3A5-EA372D1BC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699" y="5351635"/>
            <a:ext cx="1194321" cy="89255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2.5 – </a:t>
            </a:r>
            <a:r>
              <a:rPr lang="en-AU" altLang="en-US" sz="1600" dirty="0"/>
              <a:t>Rolling Resistance</a:t>
            </a:r>
            <a:endParaRPr lang="en-US" altLang="en-US" sz="2000" dirty="0"/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928AFE4C-376C-A926-60FD-9FF611CAFEDC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5064973" y="2297748"/>
            <a:ext cx="2214531" cy="389324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AA50551-B594-5D6F-A8B4-3591AAA0B6C0}"/>
              </a:ext>
            </a:extLst>
          </p:cNvPr>
          <p:cNvCxnSpPr>
            <a:cxnSpLocks/>
            <a:endCxn id="12291" idx="1"/>
          </p:cNvCxnSpPr>
          <p:nvPr/>
        </p:nvCxnSpPr>
        <p:spPr bwMode="auto">
          <a:xfrm>
            <a:off x="656565" y="2937049"/>
            <a:ext cx="1833119" cy="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1DF8606-D0D2-9883-6416-A03320F764E1}"/>
              </a:ext>
            </a:extLst>
          </p:cNvPr>
          <p:cNvCxnSpPr>
            <a:cxnSpLocks/>
            <a:stCxn id="12291" idx="3"/>
          </p:cNvCxnSpPr>
          <p:nvPr/>
        </p:nvCxnSpPr>
        <p:spPr bwMode="auto">
          <a:xfrm>
            <a:off x="5961547" y="2937049"/>
            <a:ext cx="1833119" cy="8046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F9AA539-5DB5-827A-2E02-69286CBE3C77}"/>
              </a:ext>
            </a:extLst>
          </p:cNvPr>
          <p:cNvSpPr txBox="1"/>
          <p:nvPr/>
        </p:nvSpPr>
        <p:spPr>
          <a:xfrm>
            <a:off x="6030278" y="2567716"/>
            <a:ext cx="1009925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Velocity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D952B7-72E1-011F-07B9-0935C9BD1E27}"/>
              </a:ext>
            </a:extLst>
          </p:cNvPr>
          <p:cNvSpPr txBox="1"/>
          <p:nvPr/>
        </p:nvSpPr>
        <p:spPr>
          <a:xfrm>
            <a:off x="915627" y="2574662"/>
            <a:ext cx="1009925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Signal: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199981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8D674-9060-E3CF-D100-9B4AE2722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Density of air varies with altitude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EC785-3C2B-7B2C-20B6-643EEF9C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793E4B-3CAD-6841-D7F6-AB161B76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6330A-A3FF-0778-170E-064551EB3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15</a:t>
            </a:fld>
            <a:endParaRPr lang="en-AU" altLang="en-US"/>
          </a:p>
        </p:txBody>
      </p:sp>
      <p:pic>
        <p:nvPicPr>
          <p:cNvPr id="1026" name="Picture 2" descr="Air - altitude, density and specific volume ">
            <a:extLst>
              <a:ext uri="{FF2B5EF4-FFF2-40B4-BE49-F238E27FC236}">
                <a16:creationId xmlns:a16="http://schemas.microsoft.com/office/drawing/2014/main" id="{97845914-AE1E-1E03-941B-B88D0FC01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772951"/>
            <a:ext cx="5844415" cy="5009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ABAC77-6302-CEAC-62E5-C8630858F395}"/>
              </a:ext>
            </a:extLst>
          </p:cNvPr>
          <p:cNvSpPr txBox="1"/>
          <p:nvPr/>
        </p:nvSpPr>
        <p:spPr>
          <a:xfrm>
            <a:off x="684554" y="5826810"/>
            <a:ext cx="7594742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</a:rPr>
              <a:t>Note:  Other factors may affect this graph, e.g. temperature, moisture content, air pressure.  Use this graph as basis for general estimation only.</a:t>
            </a:r>
            <a:endParaRPr lang="en-AU" sz="18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31B8830-A94E-954D-61EF-7850DEE9F6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190" y="1981776"/>
          <a:ext cx="1299211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31B8830-A94E-954D-61EF-7850DEE9F6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5190" y="1981776"/>
                        <a:ext cx="1299211" cy="5413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1DCE1E-4C63-7260-F990-D9B155664C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1913" y="2052498"/>
          <a:ext cx="372717" cy="399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E1DCE1E-4C63-7260-F990-D9B155664C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01913" y="2052498"/>
                        <a:ext cx="372717" cy="399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DE21220-B9F4-3BE1-FE21-32197093C572}"/>
              </a:ext>
            </a:extLst>
          </p:cNvPr>
          <p:cNvSpPr txBox="1"/>
          <p:nvPr/>
        </p:nvSpPr>
        <p:spPr>
          <a:xfrm>
            <a:off x="5466728" y="5251487"/>
            <a:ext cx="626167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1793361581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D4117-425D-9276-3806-58DC202FD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2580861" cy="922337"/>
          </a:xfrm>
        </p:spPr>
        <p:txBody>
          <a:bodyPr/>
          <a:lstStyle/>
          <a:p>
            <a:r>
              <a:rPr lang="en-AU" sz="3200" dirty="0"/>
              <a:t>Aerodynamic drag force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FE723D-C922-6EFA-51A3-538D95B0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B8932A-8AB7-246E-9E32-2AA96262E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A488E-3F72-5707-3BF7-1E74145AA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16</a:t>
            </a:fld>
            <a:endParaRPr lang="en-AU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7E2EB5-0E0C-8AC0-5069-75E53F7F6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43" y="136802"/>
            <a:ext cx="5328561" cy="6181132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268EEF54-7CA1-2880-FEB4-CDA913E8F148}"/>
              </a:ext>
            </a:extLst>
          </p:cNvPr>
          <p:cNvSpPr/>
          <p:nvPr/>
        </p:nvSpPr>
        <p:spPr bwMode="auto">
          <a:xfrm>
            <a:off x="1801951" y="5671891"/>
            <a:ext cx="1272208" cy="646043"/>
          </a:xfrm>
          <a:prstGeom prst="left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176168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669DB-1B0F-0FD0-BF62-80977DF7F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197131"/>
            <a:ext cx="8229600" cy="922337"/>
          </a:xfrm>
        </p:spPr>
        <p:txBody>
          <a:bodyPr/>
          <a:lstStyle/>
          <a:p>
            <a:r>
              <a:rPr lang="en-AU" dirty="0"/>
              <a:t>Drag Coefficients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16B1FA-A544-FB8A-EDE2-713AE3FD7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CC0EA-40C2-B013-D380-CD36F46A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B15B50-19F7-2BCD-32D0-B5B02F64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17</a:t>
            </a:fld>
            <a:endParaRPr lang="en-AU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D769AA-1A4F-8501-4259-D0D3CD2560F7}"/>
              </a:ext>
            </a:extLst>
          </p:cNvPr>
          <p:cNvGraphicFramePr>
            <a:graphicFrameLocks noGrp="1"/>
          </p:cNvGraphicFramePr>
          <p:nvPr/>
        </p:nvGraphicFramePr>
        <p:xfrm>
          <a:off x="190500" y="957127"/>
          <a:ext cx="4086225" cy="5224788"/>
        </p:xfrm>
        <a:graphic>
          <a:graphicData uri="http://schemas.openxmlformats.org/drawingml/2006/table">
            <a:tbl>
              <a:tblPr/>
              <a:tblGrid>
                <a:gridCol w="2061001">
                  <a:extLst>
                    <a:ext uri="{9D8B030D-6E8A-4147-A177-3AD203B41FA5}">
                      <a16:colId xmlns:a16="http://schemas.microsoft.com/office/drawing/2014/main" val="2055070563"/>
                    </a:ext>
                  </a:extLst>
                </a:gridCol>
                <a:gridCol w="1012612">
                  <a:extLst>
                    <a:ext uri="{9D8B030D-6E8A-4147-A177-3AD203B41FA5}">
                      <a16:colId xmlns:a16="http://schemas.microsoft.com/office/drawing/2014/main" val="2214348033"/>
                    </a:ext>
                  </a:extLst>
                </a:gridCol>
                <a:gridCol w="1012612">
                  <a:extLst>
                    <a:ext uri="{9D8B030D-6E8A-4147-A177-3AD203B41FA5}">
                      <a16:colId xmlns:a16="http://schemas.microsoft.com/office/drawing/2014/main" val="1363795142"/>
                    </a:ext>
                  </a:extLst>
                </a:gridCol>
              </a:tblGrid>
              <a:tr h="209246"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Type of Object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Drag Coefficient</a:t>
                      </a:r>
                      <a:br>
                        <a:rPr lang="en-AU" sz="1200" dirty="0">
                          <a:effectLst/>
                        </a:rPr>
                      </a:br>
                      <a:r>
                        <a:rPr lang="en-AU" sz="1200" i="1" dirty="0">
                          <a:effectLst/>
                        </a:rPr>
                        <a:t>- c</a:t>
                      </a:r>
                      <a:r>
                        <a:rPr lang="en-AU" sz="1200" i="1" baseline="-25000" dirty="0">
                          <a:effectLst/>
                        </a:rPr>
                        <a:t>d</a:t>
                      </a:r>
                      <a:r>
                        <a:rPr lang="en-AU" sz="1200" i="1" dirty="0">
                          <a:effectLst/>
                        </a:rPr>
                        <a:t> -</a:t>
                      </a:r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293611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Laminar flat plate (Re=106)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0.001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340676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Dolphin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0.0036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wetted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54488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Turbulent flat plate (Re=106)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0.005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107020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Subsonic Transport Aircraft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0.012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323364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Supersonic Fighter,M=2.5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0.016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604441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Streamlined body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0.04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effectLst/>
                        </a:rPr>
                        <a:t>π / 4 </a:t>
                      </a:r>
                      <a:r>
                        <a:rPr lang="en-AU" sz="1200">
                          <a:effectLst/>
                        </a:rPr>
                        <a:t>d2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30059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Airplane wing, normal position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092286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Sreamlined half-body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0.09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800019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Long stream-lined body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0.1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03501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Bicycle - Streamlined Velomobile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0.12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5 ft</a:t>
                      </a:r>
                      <a:r>
                        <a:rPr lang="en-AU" sz="1200" baseline="30000">
                          <a:effectLst/>
                        </a:rPr>
                        <a:t>2</a:t>
                      </a:r>
                      <a:r>
                        <a:rPr lang="en-AU" sz="1200">
                          <a:effectLst/>
                        </a:rPr>
                        <a:t> (0.47 m</a:t>
                      </a:r>
                      <a:r>
                        <a:rPr lang="en-AU" sz="1200" baseline="30000">
                          <a:effectLst/>
                        </a:rPr>
                        <a:t>2</a:t>
                      </a:r>
                      <a:r>
                        <a:rPr lang="en-AU" sz="1200">
                          <a:effectLst/>
                        </a:rPr>
                        <a:t>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312779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Airplane wing, stalled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0.15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118696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Modern car like a Tesla model 3 or model Y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0.23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7479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Toyota Prius, Tesla model S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0.24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440801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Tesla model X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414160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Sports car, sloping rear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0.2 - 0.3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388683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Common car like Opel Vectra (class C)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0.29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147954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Hollow semi-sphere facing stream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0.38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08433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Bird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0.4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584488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Solid Hemisphere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0.42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effectLst/>
                        </a:rPr>
                        <a:t>π / 4 </a:t>
                      </a:r>
                      <a:r>
                        <a:rPr lang="en-AU" sz="1200">
                          <a:effectLst/>
                        </a:rPr>
                        <a:t>d2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162297"/>
                  </a:ext>
                </a:extLst>
              </a:tr>
              <a:tr h="62538"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Sphere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0.5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910367"/>
                  </a:ext>
                </a:extLst>
              </a:tr>
              <a:tr h="125076"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Saloon Car, stepped rear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0.4 - 0.5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2690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F92C26-70AF-BF9C-AC0B-526A55E9CEAD}"/>
              </a:ext>
            </a:extLst>
          </p:cNvPr>
          <p:cNvGraphicFramePr>
            <a:graphicFrameLocks noGrp="1"/>
          </p:cNvGraphicFramePr>
          <p:nvPr/>
        </p:nvGraphicFramePr>
        <p:xfrm>
          <a:off x="4584701" y="330715"/>
          <a:ext cx="4154558" cy="5965776"/>
        </p:xfrm>
        <a:graphic>
          <a:graphicData uri="http://schemas.openxmlformats.org/drawingml/2006/table">
            <a:tbl>
              <a:tblPr/>
              <a:tblGrid>
                <a:gridCol w="2095466">
                  <a:extLst>
                    <a:ext uri="{9D8B030D-6E8A-4147-A177-3AD203B41FA5}">
                      <a16:colId xmlns:a16="http://schemas.microsoft.com/office/drawing/2014/main" val="2055070563"/>
                    </a:ext>
                  </a:extLst>
                </a:gridCol>
                <a:gridCol w="1029546">
                  <a:extLst>
                    <a:ext uri="{9D8B030D-6E8A-4147-A177-3AD203B41FA5}">
                      <a16:colId xmlns:a16="http://schemas.microsoft.com/office/drawing/2014/main" val="2214348033"/>
                    </a:ext>
                  </a:extLst>
                </a:gridCol>
                <a:gridCol w="1029546">
                  <a:extLst>
                    <a:ext uri="{9D8B030D-6E8A-4147-A177-3AD203B41FA5}">
                      <a16:colId xmlns:a16="http://schemas.microsoft.com/office/drawing/2014/main" val="1363795142"/>
                    </a:ext>
                  </a:extLst>
                </a:gridCol>
              </a:tblGrid>
              <a:tr h="209246"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Type of Object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Drag Coefficient</a:t>
                      </a:r>
                      <a:br>
                        <a:rPr lang="en-AU" sz="1200" dirty="0">
                          <a:effectLst/>
                        </a:rPr>
                      </a:br>
                      <a:r>
                        <a:rPr lang="en-AU" sz="1200" i="1" dirty="0">
                          <a:effectLst/>
                        </a:rPr>
                        <a:t>- c</a:t>
                      </a:r>
                      <a:r>
                        <a:rPr lang="en-AU" sz="1200" i="1" baseline="-25000" dirty="0">
                          <a:effectLst/>
                        </a:rPr>
                        <a:t>d</a:t>
                      </a:r>
                      <a:r>
                        <a:rPr lang="en-AU" sz="1200" i="1" dirty="0">
                          <a:effectLst/>
                        </a:rPr>
                        <a:t> -</a:t>
                      </a:r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293611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Bike - Drafting behind an other cyclist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0.5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3.9 ft</a:t>
                      </a:r>
                      <a:r>
                        <a:rPr lang="en-AU" sz="1200" baseline="30000" dirty="0">
                          <a:effectLst/>
                        </a:rPr>
                        <a:t>2</a:t>
                      </a:r>
                      <a:r>
                        <a:rPr lang="en-AU" sz="1200" dirty="0">
                          <a:effectLst/>
                        </a:rPr>
                        <a:t> (0.36 m</a:t>
                      </a:r>
                      <a:r>
                        <a:rPr lang="en-AU" sz="1200" baseline="30000" dirty="0">
                          <a:effectLst/>
                        </a:rPr>
                        <a:t>2</a:t>
                      </a:r>
                      <a:r>
                        <a:rPr lang="en-AU" sz="1200" dirty="0">
                          <a:effectLst/>
                        </a:rPr>
                        <a:t>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046911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Convertible, open top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0.6 - 0.7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386446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Bus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0.6 - 0.8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678066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Old Car like a T-ford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0.7 - 0.9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984169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Cube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496574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Bike - Racing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0.88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3.9 ft</a:t>
                      </a:r>
                      <a:r>
                        <a:rPr lang="en-AU" sz="1200" baseline="30000">
                          <a:effectLst/>
                        </a:rPr>
                        <a:t>2</a:t>
                      </a:r>
                      <a:r>
                        <a:rPr lang="en-AU" sz="1200">
                          <a:effectLst/>
                        </a:rPr>
                        <a:t> (0.36 m</a:t>
                      </a:r>
                      <a:r>
                        <a:rPr lang="en-AU" sz="1200" baseline="30000">
                          <a:effectLst/>
                        </a:rPr>
                        <a:t>2</a:t>
                      </a:r>
                      <a:r>
                        <a:rPr lang="en-AU" sz="1200">
                          <a:effectLst/>
                        </a:rPr>
                        <a:t>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488583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Bicycle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0.9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966402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Tractor Trailed Truck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0.96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315113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Truck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0.8 - 1.0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979565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Person standing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1.0 – 1.3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4547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Bike - Upright Commuter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1.1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5.5 ft</a:t>
                      </a:r>
                      <a:r>
                        <a:rPr lang="en-AU" sz="1200" baseline="30000" dirty="0">
                          <a:effectLst/>
                        </a:rPr>
                        <a:t>2</a:t>
                      </a:r>
                      <a:r>
                        <a:rPr lang="en-AU" sz="1200" dirty="0">
                          <a:effectLst/>
                        </a:rPr>
                        <a:t> (0.51 m</a:t>
                      </a:r>
                      <a:r>
                        <a:rPr lang="en-AU" sz="1200" baseline="30000" dirty="0">
                          <a:effectLst/>
                        </a:rPr>
                        <a:t>2</a:t>
                      </a:r>
                      <a:r>
                        <a:rPr lang="en-AU" sz="1200" dirty="0">
                          <a:effectLst/>
                        </a:rPr>
                        <a:t>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62508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Thin Disk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1.1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effectLst/>
                        </a:rPr>
                        <a:t>π / 4 </a:t>
                      </a:r>
                      <a:r>
                        <a:rPr lang="en-AU" sz="1200">
                          <a:effectLst/>
                        </a:rPr>
                        <a:t>d2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261026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Solid Hemisphere flow normal to flat side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1.17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effectLst/>
                        </a:rPr>
                        <a:t>π / 4 </a:t>
                      </a:r>
                      <a:r>
                        <a:rPr lang="en-AU" sz="1200">
                          <a:effectLst/>
                        </a:rPr>
                        <a:t>d2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759268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Squared flat plate at 90 deg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1.17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520516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Wires and cables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1.0 - 1.3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800094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Person (upright position)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1.0 - 1.3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961477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Hollow semi-cylinder opposite stream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645017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Ski jumper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1.2 - 1.3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09987"/>
                  </a:ext>
                </a:extLst>
              </a:tr>
              <a:tr h="158118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Hollow semi-sphere opposite stream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1.42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56691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Passenger Train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854427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Motorcycle and rider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frontal area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64680"/>
                  </a:ext>
                </a:extLst>
              </a:tr>
              <a:tr h="106990">
                <a:tc>
                  <a:txBody>
                    <a:bodyPr/>
                    <a:lstStyle/>
                    <a:p>
                      <a:pPr algn="ctr"/>
                      <a:r>
                        <a:rPr lang="nb-NO" sz="1200">
                          <a:effectLst/>
                        </a:rPr>
                        <a:t>Long flat plate at 90 deg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1.98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231590"/>
                  </a:ext>
                </a:extLst>
              </a:tr>
              <a:tr h="55862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Rectangular box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effectLst/>
                        </a:rPr>
                        <a:t>2.1</a:t>
                      </a: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200" dirty="0">
                        <a:effectLst/>
                      </a:endParaRPr>
                    </a:p>
                  </a:txBody>
                  <a:tcPr marL="2367" marR="2367" marT="2367" marB="2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231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103400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4716AB-3924-91EA-BC13-05ABC2AF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What is your recommendation for one or more of the 2.x components?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58A20C-FD6E-543B-6BA1-783B0A050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7" y="1659834"/>
            <a:ext cx="8229600" cy="5131491"/>
          </a:xfrm>
        </p:spPr>
        <p:txBody>
          <a:bodyPr/>
          <a:lstStyle/>
          <a:p>
            <a:r>
              <a:rPr lang="en-AU" dirty="0"/>
              <a:t>Size and characteristics of motor</a:t>
            </a:r>
          </a:p>
          <a:p>
            <a:r>
              <a:rPr lang="en-AU" dirty="0"/>
              <a:t>Acceleration capability</a:t>
            </a:r>
          </a:p>
          <a:p>
            <a:r>
              <a:rPr lang="en-AU" dirty="0"/>
              <a:t>Component designs, e.g. size, mass, electricity, etc.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85354-22C8-A472-A9ED-708632EC1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RMIT University©yyyy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E25E97-B153-5475-4D9E-FF4D2B83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Aerospace, Mechanical and Manufacturing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7348F1-2517-73C2-426B-9CB8216A2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18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1200547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and program BEFORE submitting to CANVAS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B19AF-BFC9-94C1-69ED-CE261BC3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6A7EF-97DC-BE0F-8B66-AC41B0F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4590021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0A1C54B-63E5-42B9-8B6B-2A62856E5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745357" cy="12112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Electric Bicycle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68113EA-93AF-4FC4-AC5C-47FFBEF3C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16100"/>
            <a:ext cx="8229600" cy="4349750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400" dirty="0">
                <a:ea typeface="ＭＳ Ｐゴシック" panose="020B0600070205080204" pitchFamily="34" charset="-128"/>
              </a:rPr>
              <a:t>Concept of operations of the system depends on what the user intends to do with the system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Single person travel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Multiple (2) persons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Small goods delivery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Single person travel (long distance)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Small goods delivery (long distance)</a:t>
            </a:r>
          </a:p>
          <a:p>
            <a:pPr marL="0" indent="0">
              <a:buNone/>
            </a:pPr>
            <a:endParaRPr lang="en-US" altLang="en-US" sz="2000" dirty="0"/>
          </a:p>
          <a:p>
            <a:endParaRPr lang="en-AU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DC1EAD64-1575-4E13-92D7-41C7E3DF36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3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478F5-CA62-B4BC-CE34-7FC8114B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B2C93-BCC1-91E2-018C-AF946C77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4252F7B6-0A6B-092D-C30D-4BA890F49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426" y="105257"/>
            <a:ext cx="2062608" cy="164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D2DB608-E2D4-5FBC-A42E-31922E511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A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B9C0BD0D-C54A-336E-6284-08DA3992D0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054100"/>
            <a:ext cx="8229600" cy="5310188"/>
          </a:xfrm>
        </p:spPr>
        <p:txBody>
          <a:bodyPr/>
          <a:lstStyle/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helmet on.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Sit on the bicycle.  Feet on ground to support bicycle.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Insert key to bicycle.  Turn power on.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continue.  System limits max. speed 20 kmph (urban limit)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(If more power is required) Press cycling paddle to decelerate.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Step out of bicycle.  Put on stand.</a:t>
            </a:r>
          </a:p>
          <a:p>
            <a:pPr>
              <a:defRPr/>
            </a:pPr>
            <a:endParaRPr lang="en-AU" altLang="en-US" sz="2000" dirty="0">
              <a:ea typeface="ＭＳ Ｐゴシック" panose="020B0600070205080204" pitchFamily="34" charset="-128"/>
            </a:endParaRPr>
          </a:p>
          <a:p>
            <a:pPr marL="781050" lvl="1" indent="-457200">
              <a:buFont typeface="+mj-lt"/>
              <a:buAutoNum type="alphaUcPeriod"/>
              <a:defRPr/>
            </a:pPr>
            <a:endParaRPr lang="en-AU" altLang="en-US" sz="2000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E419415-A14F-407C-1054-C7B0DFF70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4F7DFA-7882-4EF5-45C3-57E58AC5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8B6F5-B96B-4EA0-6851-11C65A646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9E5A0-456C-2183-46B9-161C03B8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B36C074-9FEA-01E9-4935-2384F1896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A operation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74192098-B609-51D1-851C-5A7075D0D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264" y="1835120"/>
            <a:ext cx="3471863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around town on two wheels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B6D95FD-32CA-A731-20BA-9D3C6994A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09" y="4452938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5EAE904-DA30-70C3-6057-907027DE6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239" y="444976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ED40094A-5225-9500-29DD-5E815E11C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589" y="4449762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7EB632E3-C40B-AA4C-9F4C-E1CB06FC2622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778665" y="2111407"/>
            <a:ext cx="1909932" cy="277313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EAB1EBED-78C9-4BD0-9F1C-F0F9A5C61615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503095" y="3160107"/>
            <a:ext cx="1906756" cy="67255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E705A766-B4BB-80D6-C5D2-3D0546A53A38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649348" y="2978915"/>
            <a:ext cx="1906757" cy="103494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8D45AFDC-D44A-8A50-171A-75C6EF5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016" y="4449761"/>
            <a:ext cx="1390650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 clutch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BB920E34-77E8-76E4-4A68-DAAEFDBEDC87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4319392" y="2343811"/>
            <a:ext cx="1906755" cy="230514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3F1DAC8D-E1C7-ABC1-2DEF-D3085B964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031" y="444976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CE2D5C3D-4226-7F70-9F6E-34AF800AEEB9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5187359" y="1475844"/>
            <a:ext cx="1906755" cy="40410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1ADB1B16-5357-406A-0332-19EB4274EFD2}"/>
              </a:ext>
            </a:extLst>
          </p:cNvPr>
          <p:cNvSpPr/>
          <p:nvPr/>
        </p:nvSpPr>
        <p:spPr>
          <a:xfrm>
            <a:off x="7455135" y="4172762"/>
            <a:ext cx="141227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  <a:alpha val="50000"/>
                  </a:schemeClr>
                </a:solidFill>
                <a:effectLst/>
              </a:rPr>
              <a:t>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50649-7395-0AF7-7B48-B1E5D796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7ECC7-E0A0-87EA-8268-13412E76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3D6D9-DA8E-4DE1-FAE0-554CA041F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7376792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1EA50-8857-81FC-93BF-453EC2453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85AEAB7-A707-6F80-7E3C-9178212939BD}"/>
              </a:ext>
            </a:extLst>
          </p:cNvPr>
          <p:cNvSpPr/>
          <p:nvPr/>
        </p:nvSpPr>
        <p:spPr bwMode="auto">
          <a:xfrm>
            <a:off x="1440160" y="107234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C38F7-DB68-2865-900C-D6F4CB1F9CF3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100DA-A676-496F-27E4-3C4CBAD9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Type A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857CFBCB-C67D-2FA4-5363-423A0F72867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14ED2979-9C25-3160-5C50-D4D545FC7784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8010939" y="3664633"/>
            <a:ext cx="95428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FE5F775-4CF6-C3BB-D3CF-0BE40826A05F}"/>
              </a:ext>
            </a:extLst>
          </p:cNvPr>
          <p:cNvSpPr txBox="1"/>
          <p:nvPr/>
        </p:nvSpPr>
        <p:spPr>
          <a:xfrm>
            <a:off x="0" y="2590712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Deliver goods to a destination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B29E7C-CBF5-614D-2525-14D7053673B4}"/>
              </a:ext>
            </a:extLst>
          </p:cNvPr>
          <p:cNvSpPr txBox="1"/>
          <p:nvPr/>
        </p:nvSpPr>
        <p:spPr>
          <a:xfrm>
            <a:off x="7544481" y="279325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Destination. 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5F909C-18A1-4609-3A60-CECAA172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1BD4305B-38EE-1D2F-9E84-D4554B20D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581" y="4130340"/>
            <a:ext cx="1255714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93AFA148-9D33-ED44-B059-D96C2CC0C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926" y="2004489"/>
            <a:ext cx="1492034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0FD24C48-DE65-A425-C730-93799BD97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068" y="1825670"/>
            <a:ext cx="1002547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EBB1FAAC-9519-0506-9FE9-E87BF416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4275450"/>
            <a:ext cx="139065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 clutch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C5AF5D99-8174-3120-40F0-2B22E92A18C0}"/>
              </a:ext>
            </a:extLst>
          </p:cNvPr>
          <p:cNvCxnSpPr>
            <a:cxnSpLocks/>
            <a:stCxn id="22" idx="1"/>
            <a:endCxn id="12" idx="1"/>
          </p:cNvCxnSpPr>
          <p:nvPr/>
        </p:nvCxnSpPr>
        <p:spPr>
          <a:xfrm rot="10800000" flipH="1">
            <a:off x="1440160" y="2666209"/>
            <a:ext cx="590766" cy="998424"/>
          </a:xfrm>
          <a:prstGeom prst="bentConnector3">
            <a:avLst>
              <a:gd name="adj1" fmla="val 47741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580EB157-5DB5-FA5B-4974-0B9BACABC0EC}"/>
              </a:ext>
            </a:extLst>
          </p:cNvPr>
          <p:cNvSpPr/>
          <p:nvPr/>
        </p:nvSpPr>
        <p:spPr bwMode="auto">
          <a:xfrm>
            <a:off x="4180654" y="3062773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400" dirty="0">
                <a:solidFill>
                  <a:schemeClr val="tx1"/>
                </a:solidFill>
                <a:latin typeface="+mn-lt"/>
              </a:rPr>
              <a:t>AND</a:t>
            </a:r>
            <a:endParaRPr kumimoji="0" lang="en-A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24" name="Elbow Connector 8">
            <a:extLst>
              <a:ext uri="{FF2B5EF4-FFF2-40B4-BE49-F238E27FC236}">
                <a16:creationId xmlns:a16="http://schemas.microsoft.com/office/drawing/2014/main" id="{EC9E05BC-6E1F-E03D-26CA-CA103E69032B}"/>
              </a:ext>
            </a:extLst>
          </p:cNvPr>
          <p:cNvCxnSpPr>
            <a:cxnSpLocks/>
            <a:stCxn id="62" idx="6"/>
            <a:endCxn id="3" idx="1"/>
          </p:cNvCxnSpPr>
          <p:nvPr/>
        </p:nvCxnSpPr>
        <p:spPr>
          <a:xfrm>
            <a:off x="6086311" y="3429000"/>
            <a:ext cx="230270" cy="13630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794D511B-F105-C32B-4E54-D5B446A955FC}"/>
              </a:ext>
            </a:extLst>
          </p:cNvPr>
          <p:cNvCxnSpPr>
            <a:cxnSpLocks/>
            <a:stCxn id="12" idx="3"/>
            <a:endCxn id="8" idx="2"/>
          </p:cNvCxnSpPr>
          <p:nvPr/>
        </p:nvCxnSpPr>
        <p:spPr>
          <a:xfrm>
            <a:off x="3522960" y="2666209"/>
            <a:ext cx="657694" cy="57967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E53EF9D0-954A-3448-712D-99F99BC5539E}"/>
              </a:ext>
            </a:extLst>
          </p:cNvPr>
          <p:cNvCxnSpPr>
            <a:cxnSpLocks/>
            <a:stCxn id="8" idx="5"/>
            <a:endCxn id="15" idx="1"/>
          </p:cNvCxnSpPr>
          <p:nvPr/>
        </p:nvCxnSpPr>
        <p:spPr>
          <a:xfrm rot="5400000">
            <a:off x="3456039" y="3719803"/>
            <a:ext cx="1561803" cy="872930"/>
          </a:xfrm>
          <a:prstGeom prst="bentConnector4">
            <a:avLst>
              <a:gd name="adj1" fmla="val 27098"/>
              <a:gd name="adj2" fmla="val 126188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8A5748EB-3B3D-7475-D141-CE018937784E}"/>
              </a:ext>
            </a:extLst>
          </p:cNvPr>
          <p:cNvCxnSpPr>
            <a:cxnSpLocks/>
            <a:stCxn id="8" idx="7"/>
            <a:endCxn id="14" idx="1"/>
          </p:cNvCxnSpPr>
          <p:nvPr/>
        </p:nvCxnSpPr>
        <p:spPr>
          <a:xfrm rot="5400000" flipH="1" flipV="1">
            <a:off x="4313840" y="2539179"/>
            <a:ext cx="936793" cy="217663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>
            <a:extLst>
              <a:ext uri="{FF2B5EF4-FFF2-40B4-BE49-F238E27FC236}">
                <a16:creationId xmlns:a16="http://schemas.microsoft.com/office/drawing/2014/main" id="{CF03F979-27F8-5999-2936-DEDB72C720F1}"/>
              </a:ext>
            </a:extLst>
          </p:cNvPr>
          <p:cNvSpPr/>
          <p:nvPr/>
        </p:nvSpPr>
        <p:spPr bwMode="auto">
          <a:xfrm>
            <a:off x="5509017" y="3245886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400" dirty="0">
                <a:solidFill>
                  <a:schemeClr val="tx1"/>
                </a:solidFill>
                <a:latin typeface="+mn-lt"/>
              </a:rPr>
              <a:t>AND</a:t>
            </a:r>
            <a:endParaRPr kumimoji="0" lang="en-A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0E5123DC-10CC-8790-828D-3263CD95F115}"/>
              </a:ext>
            </a:extLst>
          </p:cNvPr>
          <p:cNvCxnSpPr>
            <a:cxnSpLocks/>
            <a:stCxn id="14" idx="3"/>
            <a:endCxn id="62" idx="1"/>
          </p:cNvCxnSpPr>
          <p:nvPr/>
        </p:nvCxnSpPr>
        <p:spPr>
          <a:xfrm flipH="1">
            <a:off x="5593560" y="2179613"/>
            <a:ext cx="300055" cy="1119906"/>
          </a:xfrm>
          <a:prstGeom prst="bentConnector4">
            <a:avLst>
              <a:gd name="adj1" fmla="val -76186"/>
              <a:gd name="adj2" fmla="val 63408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AA21E45E-3B9E-A64C-4735-BED2BBC995DA}"/>
              </a:ext>
            </a:extLst>
          </p:cNvPr>
          <p:cNvCxnSpPr>
            <a:cxnSpLocks/>
            <a:stCxn id="15" idx="3"/>
            <a:endCxn id="62" idx="3"/>
          </p:cNvCxnSpPr>
          <p:nvPr/>
        </p:nvCxnSpPr>
        <p:spPr>
          <a:xfrm flipV="1">
            <a:off x="5191125" y="3558480"/>
            <a:ext cx="402435" cy="1378690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5693FD26-4766-4EB6-DA0E-98FB9C018E99}"/>
              </a:ext>
            </a:extLst>
          </p:cNvPr>
          <p:cNvCxnSpPr>
            <a:cxnSpLocks/>
            <a:stCxn id="3" idx="3"/>
            <a:endCxn id="22" idx="3"/>
          </p:cNvCxnSpPr>
          <p:nvPr/>
        </p:nvCxnSpPr>
        <p:spPr>
          <a:xfrm flipV="1">
            <a:off x="7572295" y="3664633"/>
            <a:ext cx="438644" cy="1127427"/>
          </a:xfrm>
          <a:prstGeom prst="bentConnector3">
            <a:avLst>
              <a:gd name="adj1" fmla="val 50151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203AD06-DA40-A35B-FA94-B070D85A4C5E}"/>
              </a:ext>
            </a:extLst>
          </p:cNvPr>
          <p:cNvSpPr txBox="1"/>
          <p:nvPr/>
        </p:nvSpPr>
        <p:spPr>
          <a:xfrm>
            <a:off x="2822004" y="5044746"/>
            <a:ext cx="1009925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Engage clutch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1E75C-3E3C-D541-717B-CFA320A8FA58}"/>
              </a:ext>
            </a:extLst>
          </p:cNvPr>
          <p:cNvSpPr txBox="1"/>
          <p:nvPr/>
        </p:nvSpPr>
        <p:spPr>
          <a:xfrm>
            <a:off x="5159671" y="5014114"/>
            <a:ext cx="1009925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Torque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453E0F1-0FB2-E5D4-E7D4-95F4A1CC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B1D35FC-9008-EBD9-31AF-A07F3C5B5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401516664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32D7-0DF6-D9D5-34AF-5717D46B8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68DB12B-BFF1-F78B-672F-6932AAD7D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A operation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5E18C503-0F67-7583-A534-DF10F00BA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264" y="1835120"/>
            <a:ext cx="3471863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 – Manual assist clutch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1C7B0DEE-9EDF-1C8B-ADAB-2E3923D7D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09" y="4452938"/>
            <a:ext cx="1255714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4.1 – Pedal set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72E8465F-3F05-E379-D466-972FD3D89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053" y="4449763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4.2 – Gear 1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08FD37D5-7C46-F116-0A13-1EB759EA1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589" y="4449762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4.3 – Chain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74E7E402-7E1E-4C07-1AA8-2E7C93224814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624777" y="1957519"/>
            <a:ext cx="2217708" cy="277313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8B84E02D-D052-1BD7-A3FC-9ECFF91F6DCA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349207" y="3006219"/>
            <a:ext cx="2214532" cy="67255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848D2123-A188-50F7-20B1-D13271A74422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489439" y="2819006"/>
            <a:ext cx="2214533" cy="10469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 Box 20">
            <a:extLst>
              <a:ext uri="{FF2B5EF4-FFF2-40B4-BE49-F238E27FC236}">
                <a16:creationId xmlns:a16="http://schemas.microsoft.com/office/drawing/2014/main" id="{FA648544-85DB-3017-DB13-2702D1BF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2139" y="4449762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4.4 – Clutch</a:t>
            </a:r>
            <a:endParaRPr lang="en-US" altLang="en-US" sz="2000" dirty="0"/>
          </a:p>
        </p:txBody>
      </p:sp>
      <p:cxnSp>
        <p:nvCxnSpPr>
          <p:cNvPr id="5" name="AutoShape 43">
            <a:extLst>
              <a:ext uri="{FF2B5EF4-FFF2-40B4-BE49-F238E27FC236}">
                <a16:creationId xmlns:a16="http://schemas.microsoft.com/office/drawing/2014/main" id="{1F8516EA-238F-BBCB-1082-F177655EADB1}"/>
              </a:ext>
            </a:extLst>
          </p:cNvPr>
          <p:cNvCxnSpPr>
            <a:cxnSpLocks noChangeShapeType="1"/>
            <a:stCxn id="4" idx="0"/>
            <a:endCxn id="12291" idx="2"/>
          </p:cNvCxnSpPr>
          <p:nvPr/>
        </p:nvCxnSpPr>
        <p:spPr bwMode="auto">
          <a:xfrm rot="16200000" flipV="1">
            <a:off x="4137482" y="2217944"/>
            <a:ext cx="2214532" cy="224910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Box 20">
            <a:extLst>
              <a:ext uri="{FF2B5EF4-FFF2-40B4-BE49-F238E27FC236}">
                <a16:creationId xmlns:a16="http://schemas.microsoft.com/office/drawing/2014/main" id="{61498B4C-4AD7-E76D-A68F-A22A2EE3D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6279" y="4449761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F4.5 – Gear 2</a:t>
            </a:r>
            <a:endParaRPr lang="en-US" altLang="en-US" sz="2000" dirty="0"/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F0DAD7A6-8C88-D064-141C-6B6C77C17AFB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959553" y="1395874"/>
            <a:ext cx="2214531" cy="389324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C90F08-03D5-DA70-C2C4-19F3251B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EFEEEF-8D98-CF83-4086-1CF0849CC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D8800-4547-013E-0BF0-583139D1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9836126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661C-22B9-0C6F-2A07-1FBB13C14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/>
              <a:t>4.1 – Pedal set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F60AF-7FC3-8FF9-DFA8-D1B7A9B01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connection?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4A5C7-728E-C070-4854-BABD0741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BE3AA-CA8B-7E69-FE4A-456E290C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40AA7-372E-0F5B-49B0-899E40BA9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2B03A-5ACE-4E97-897C-1141C194C80D}" type="slidenum">
              <a:rPr lang="en-AU" altLang="en-US" smtClean="0"/>
              <a:pPr>
                <a:defRPr/>
              </a:pPr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4924347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CF891-E5AB-71CB-0FF6-1186E0753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DB7E6-E281-89E3-5D11-0DA05A8A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z="2800" dirty="0"/>
              <a:t>4.2 – Gear 1</a:t>
            </a:r>
            <a:endParaRPr lang="en-US" alt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1CA37-F248-7010-FA5A-AEDB5228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connection?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8BA5B-4C29-15B8-AD1D-ED8E11F5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7A001-C301-8636-D390-117340956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45D34-BA19-91E8-5758-F6326FB4C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2B03A-5ACE-4E97-897C-1141C194C80D}" type="slidenum">
              <a:rPr lang="en-AU" altLang="en-US" smtClean="0"/>
              <a:pPr>
                <a:defRPr/>
              </a:pPr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45422890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4575</TotalTime>
  <Words>1031</Words>
  <Application>Microsoft Office PowerPoint</Application>
  <PresentationFormat>On-screen Show (4:3)</PresentationFormat>
  <Paragraphs>266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ＭＳ Ｐゴシック</vt:lpstr>
      <vt:lpstr>Arial</vt:lpstr>
      <vt:lpstr>Times New Roman</vt:lpstr>
      <vt:lpstr>Blank</vt:lpstr>
      <vt:lpstr>Equation</vt:lpstr>
      <vt:lpstr>MIET2385 Systems Engineering Principles  Systems Engineering V Lifecycle – Detail Design – Tutorial – Electrical bicycle</vt:lpstr>
      <vt:lpstr>Insert your name, student number and program BEFORE submitting to CANVAS</vt:lpstr>
      <vt:lpstr>Concept of Operations Electric Bicycle</vt:lpstr>
      <vt:lpstr>Concept of Operations Type A</vt:lpstr>
      <vt:lpstr>Hierarchy of Functions – Electric Bicycle Type A operation</vt:lpstr>
      <vt:lpstr>FFBD Type A</vt:lpstr>
      <vt:lpstr>Hierarchy of Functions – Electric Bicycle Type A operation</vt:lpstr>
      <vt:lpstr>4.1 – Pedal set</vt:lpstr>
      <vt:lpstr>4.2 – Gear 1</vt:lpstr>
      <vt:lpstr>4.3 – Chain</vt:lpstr>
      <vt:lpstr>4.4 – Clutch</vt:lpstr>
      <vt:lpstr>4.5 – Gear 2</vt:lpstr>
      <vt:lpstr>FFBD Function 4 – Manual assist clutch</vt:lpstr>
      <vt:lpstr>Function 2 – Bicycle system control functional hierarchy Electric Bicycle Type A operation</vt:lpstr>
      <vt:lpstr>Density of air varies with altitude</vt:lpstr>
      <vt:lpstr>Aerodynamic drag force</vt:lpstr>
      <vt:lpstr>Drag Coefficients</vt:lpstr>
      <vt:lpstr>What is your recommendation for one or more of the 2.x components?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John Mo</cp:lastModifiedBy>
  <cp:revision>279</cp:revision>
  <cp:lastPrinted>2015-07-27T06:55:47Z</cp:lastPrinted>
  <dcterms:created xsi:type="dcterms:W3CDTF">2010-05-29T11:35:21Z</dcterms:created>
  <dcterms:modified xsi:type="dcterms:W3CDTF">2025-09-14T14:25:21Z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2022-02-03T00:24:17Z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df43bd18-5ace-43bc-b5ff-00007e7c811e</vt:lpwstr>
  </property>
  <property fmtid="{D5CDD505-2E9C-101B-9397-08002B2CF9AE}" pid="8" name="MSIP_Label_1b52b3a1-dbcb-41fb-a452-370cf542753f_ContentBits">
    <vt:lpwstr>0</vt:lpwstr>
  </property>
</Properties>
</file>